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0" r:id="rId4"/>
    <p:sldId id="262" r:id="rId5"/>
    <p:sldId id="263" r:id="rId6"/>
    <p:sldId id="258" r:id="rId7"/>
    <p:sldId id="261" r:id="rId8"/>
    <p:sldId id="259" r:id="rId9"/>
    <p:sldId id="266"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3" d="100"/>
          <a:sy n="73" d="100"/>
        </p:scale>
        <p:origin x="-29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97EADE-D567-4940-B0F8-BC0FCA29DCBE}" type="datetimeFigureOut">
              <a:rPr lang="tr-TR"/>
              <a:pPr/>
              <a:t>01.04.2015</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551C6-FCAE-41DA-96D1-A74256184AD1}" type="slidenum">
              <a:rPr lang="tr-TR"/>
              <a:pPr/>
              <a:t>‹#›</a:t>
            </a:fld>
            <a:endParaRPr lang="tr-TR"/>
          </a:p>
        </p:txBody>
      </p:sp>
    </p:spTree>
    <p:extLst>
      <p:ext uri="{BB962C8B-B14F-4D97-AF65-F5344CB8AC3E}">
        <p14:creationId xmlns:p14="http://schemas.microsoft.com/office/powerpoint/2010/main" xmlns="" val="2443137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Merhabalar öncelikle.ben özge bozkurt bilgisayar mühendisliği öğrencisiyim.geçtiğimiz yaz erasmus programından yararlanarak ingilterede yaz stajı yapma imkanı buldum.Erasmus staj ve öğrenim hareketliliğiyle ilgili prosedürler ve gereklilikler detaylı olarak harrran üniversitesi avrupa birliği web sayfasında bulunabilir. ben daha çok yararlanmış olduğum bu programın başvuru aşamaları ve süreç ile ilgili bilgi vermek istiyorum.en staj hareketliliğinden yararlanmış olduğum için özellikle bu konuda bilgilendirme yapacağım.</a:t>
            </a:r>
          </a:p>
        </p:txBody>
      </p:sp>
      <p:sp>
        <p:nvSpPr>
          <p:cNvPr id="4" name="Slayt Numarası Yer Tutucusu 3"/>
          <p:cNvSpPr>
            <a:spLocks noGrp="1"/>
          </p:cNvSpPr>
          <p:nvPr>
            <p:ph type="sldNum" sz="quarter" idx="10"/>
          </p:nvPr>
        </p:nvSpPr>
        <p:spPr/>
        <p:txBody>
          <a:bodyPr/>
          <a:lstStyle/>
          <a:p>
            <a:fld id="{5AD551C6-FCAE-41DA-96D1-A74256184AD1}" type="slidenum">
              <a:rPr lang="tr-TR"/>
              <a:pPr/>
              <a:t>1</a:t>
            </a:fld>
            <a:endParaRPr lang="tr-TR"/>
          </a:p>
        </p:txBody>
      </p:sp>
    </p:spTree>
    <p:extLst>
      <p:ext uri="{BB962C8B-B14F-4D97-AF65-F5344CB8AC3E}">
        <p14:creationId xmlns:p14="http://schemas.microsoft.com/office/powerpoint/2010/main" xmlns="" val="2510428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D551C6-FCAE-41DA-96D1-A74256184AD1}" type="slidenum">
              <a:rPr lang="tr-TR"/>
              <a:pPr/>
              <a:t>10</a:t>
            </a:fld>
            <a:endParaRPr lang="tr-TR"/>
          </a:p>
        </p:txBody>
      </p:sp>
    </p:spTree>
    <p:extLst>
      <p:ext uri="{BB962C8B-B14F-4D97-AF65-F5344CB8AC3E}">
        <p14:creationId xmlns:p14="http://schemas.microsoft.com/office/powerpoint/2010/main" xmlns="" val="3665060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D551C6-FCAE-41DA-96D1-A74256184AD1}" type="slidenum">
              <a:rPr lang="tr-TR"/>
              <a:pPr/>
              <a:t>11</a:t>
            </a:fld>
            <a:endParaRPr lang="tr-TR"/>
          </a:p>
        </p:txBody>
      </p:sp>
    </p:spTree>
    <p:extLst>
      <p:ext uri="{BB962C8B-B14F-4D97-AF65-F5344CB8AC3E}">
        <p14:creationId xmlns:p14="http://schemas.microsoft.com/office/powerpoint/2010/main" xmlns="" val="435014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başvuru aşamasında ben genellikle üniversiteleri tercih ettim çünkü özel firmalara göre kabul oranının daha fazla olabileceğini düşünmüştüm..Üniversite tercihlerimde okumakta olduğum bölümün paralelinde yapılan çalışmalar ve akademisyenler üzerinde yoğunlaştım. </a:t>
            </a:r>
          </a:p>
        </p:txBody>
      </p:sp>
      <p:sp>
        <p:nvSpPr>
          <p:cNvPr id="4" name="Slayt Numarası Yer Tutucusu 3"/>
          <p:cNvSpPr>
            <a:spLocks noGrp="1"/>
          </p:cNvSpPr>
          <p:nvPr>
            <p:ph type="sldNum" sz="quarter" idx="10"/>
          </p:nvPr>
        </p:nvSpPr>
        <p:spPr/>
        <p:txBody>
          <a:bodyPr/>
          <a:lstStyle/>
          <a:p>
            <a:fld id="{5AD551C6-FCAE-41DA-96D1-A74256184AD1}" type="slidenum">
              <a:rPr lang="tr-TR"/>
              <a:pPr/>
              <a:t>2</a:t>
            </a:fld>
            <a:endParaRPr lang="tr-TR"/>
          </a:p>
        </p:txBody>
      </p:sp>
    </p:spTree>
    <p:extLst>
      <p:ext uri="{BB962C8B-B14F-4D97-AF65-F5344CB8AC3E}">
        <p14:creationId xmlns:p14="http://schemas.microsoft.com/office/powerpoint/2010/main" xmlns="" val="777944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D551C6-FCAE-41DA-96D1-A74256184AD1}" type="slidenum">
              <a:rPr lang="tr-TR"/>
              <a:pPr/>
              <a:t>3</a:t>
            </a:fld>
            <a:endParaRPr lang="tr-TR"/>
          </a:p>
        </p:txBody>
      </p:sp>
    </p:spTree>
    <p:extLst>
      <p:ext uri="{BB962C8B-B14F-4D97-AF65-F5344CB8AC3E}">
        <p14:creationId xmlns:p14="http://schemas.microsoft.com/office/powerpoint/2010/main" xmlns="" val="679512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D551C6-FCAE-41DA-96D1-A74256184AD1}" type="slidenum">
              <a:rPr lang="tr-TR"/>
              <a:pPr/>
              <a:t>4</a:t>
            </a:fld>
            <a:endParaRPr lang="tr-TR"/>
          </a:p>
        </p:txBody>
      </p:sp>
    </p:spTree>
    <p:extLst>
      <p:ext uri="{BB962C8B-B14F-4D97-AF65-F5344CB8AC3E}">
        <p14:creationId xmlns:p14="http://schemas.microsoft.com/office/powerpoint/2010/main" xmlns="" val="236226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D551C6-FCAE-41DA-96D1-A74256184AD1}" type="slidenum">
              <a:rPr lang="tr-TR"/>
              <a:pPr/>
              <a:t>5</a:t>
            </a:fld>
            <a:endParaRPr lang="tr-TR"/>
          </a:p>
        </p:txBody>
      </p:sp>
    </p:spTree>
    <p:extLst>
      <p:ext uri="{BB962C8B-B14F-4D97-AF65-F5344CB8AC3E}">
        <p14:creationId xmlns:p14="http://schemas.microsoft.com/office/powerpoint/2010/main" xmlns="" val="2944171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D551C6-FCAE-41DA-96D1-A74256184AD1}" type="slidenum">
              <a:rPr lang="tr-TR"/>
              <a:pPr/>
              <a:t>6</a:t>
            </a:fld>
            <a:endParaRPr lang="tr-TR"/>
          </a:p>
        </p:txBody>
      </p:sp>
    </p:spTree>
    <p:extLst>
      <p:ext uri="{BB962C8B-B14F-4D97-AF65-F5344CB8AC3E}">
        <p14:creationId xmlns:p14="http://schemas.microsoft.com/office/powerpoint/2010/main" xmlns="" val="1082304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D551C6-FCAE-41DA-96D1-A74256184AD1}" type="slidenum">
              <a:rPr lang="tr-TR"/>
              <a:pPr/>
              <a:t>7</a:t>
            </a:fld>
            <a:endParaRPr lang="tr-TR"/>
          </a:p>
        </p:txBody>
      </p:sp>
    </p:spTree>
    <p:extLst>
      <p:ext uri="{BB962C8B-B14F-4D97-AF65-F5344CB8AC3E}">
        <p14:creationId xmlns:p14="http://schemas.microsoft.com/office/powerpoint/2010/main" xmlns="" val="1780129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Fakat başlangıçta da belirttiğim gibi üniversitelere oranla özel kurumlardan kabul alma olasılığı daha düşüktür.</a:t>
            </a:r>
          </a:p>
        </p:txBody>
      </p:sp>
      <p:sp>
        <p:nvSpPr>
          <p:cNvPr id="4" name="Slayt Numarası Yer Tutucusu 3"/>
          <p:cNvSpPr>
            <a:spLocks noGrp="1"/>
          </p:cNvSpPr>
          <p:nvPr>
            <p:ph type="sldNum" sz="quarter" idx="10"/>
          </p:nvPr>
        </p:nvSpPr>
        <p:spPr/>
        <p:txBody>
          <a:bodyPr/>
          <a:lstStyle/>
          <a:p>
            <a:fld id="{5AD551C6-FCAE-41DA-96D1-A74256184AD1}" type="slidenum">
              <a:rPr lang="tr-TR"/>
              <a:pPr/>
              <a:t>8</a:t>
            </a:fld>
            <a:endParaRPr lang="tr-TR"/>
          </a:p>
        </p:txBody>
      </p:sp>
    </p:spTree>
    <p:extLst>
      <p:ext uri="{BB962C8B-B14F-4D97-AF65-F5344CB8AC3E}">
        <p14:creationId xmlns:p14="http://schemas.microsoft.com/office/powerpoint/2010/main" xmlns="" val="1763315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D551C6-FCAE-41DA-96D1-A74256184AD1}" type="slidenum">
              <a:rPr lang="tr-TR"/>
              <a:pPr/>
              <a:t>9</a:t>
            </a:fld>
            <a:endParaRPr lang="tr-TR"/>
          </a:p>
        </p:txBody>
      </p:sp>
    </p:spTree>
    <p:extLst>
      <p:ext uri="{BB962C8B-B14F-4D97-AF65-F5344CB8AC3E}">
        <p14:creationId xmlns:p14="http://schemas.microsoft.com/office/powerpoint/2010/main" xmlns="" val="279831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4/1/2015</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4/1/2015</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4/1/2015</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hdr="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lmanh.com/blog/2011/09/yurtdisinda-staj-yeri-bulmak.php"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ebometrics.info/en/Europ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2338" y="1547813"/>
            <a:ext cx="6838950" cy="1182687"/>
          </a:xfrm>
        </p:spPr>
        <p:txBody>
          <a:bodyPr>
            <a:normAutofit fontScale="90000"/>
          </a:bodyPr>
          <a:lstStyle/>
          <a:p>
            <a:r>
              <a:rPr lang="en-US">
                <a:cs typeface="Arial"/>
              </a:rPr>
              <a:t>Erasmus Staj Hareketliliği</a:t>
            </a:r>
          </a:p>
        </p:txBody>
      </p:sp>
      <p:sp>
        <p:nvSpPr>
          <p:cNvPr id="3" name="Subtitle 2"/>
          <p:cNvSpPr>
            <a:spLocks noGrp="1"/>
          </p:cNvSpPr>
          <p:nvPr>
            <p:ph type="subTitle" idx="1"/>
          </p:nvPr>
        </p:nvSpPr>
        <p:spPr>
          <a:xfrm>
            <a:off x="914400" y="4430713"/>
            <a:ext cx="7315200" cy="1326081"/>
          </a:xfrm>
        </p:spPr>
        <p:txBody>
          <a:bodyPr/>
          <a:lstStyle/>
          <a:p>
            <a:r>
              <a:rPr lang="en-US">
                <a:cs typeface="Arial"/>
              </a:rPr>
              <a:t>Özge  BOZKURT</a:t>
            </a:r>
          </a:p>
          <a:p>
            <a:r>
              <a:rPr lang="en-US">
                <a:cs typeface="Arial"/>
              </a:rPr>
              <a:t>Harran Üniversitesi Bilgisayar Mühendisliği Bölümü</a:t>
            </a:r>
          </a:p>
        </p:txBody>
      </p:sp>
      <p:sp>
        <p:nvSpPr>
          <p:cNvPr id="4" name="Date Placeholder 3"/>
          <p:cNvSpPr>
            <a:spLocks noGrp="1"/>
          </p:cNvSpPr>
          <p:nvPr>
            <p:ph type="dt" sz="half" idx="10"/>
          </p:nvPr>
        </p:nvSpPr>
        <p:spPr/>
        <p:txBody>
          <a:bodyPr/>
          <a:lstStyle/>
          <a:p>
            <a:fld id="{2FE7D661-1836-44F7-8FAF-35E8F866ECD3}" type="datetime1">
              <a:rPr lang="en-US" smtClean="0"/>
              <a:pPr/>
              <a:t>4/1/2015</a:t>
            </a:fld>
            <a:endParaRPr lang="en-US"/>
          </a:p>
        </p:txBody>
      </p:sp>
      <p:sp>
        <p:nvSpPr>
          <p:cNvPr id="5" name="Slide Number Placeholder 4"/>
          <p:cNvSpPr>
            <a:spLocks noGrp="1"/>
          </p:cNvSpPr>
          <p:nvPr>
            <p:ph type="sldNum" sz="quarter" idx="11"/>
          </p:nvPr>
        </p:nvSpPr>
        <p:spPr/>
        <p:txBody>
          <a:bodyPr/>
          <a:lstStyle/>
          <a:p>
            <a:fld id="{CE8079A4-7AA8-4A4F-87E2-7781EC5097DD}" type="slidenum">
              <a:rPr lang="en-US" smtClean="0"/>
              <a:pPr/>
              <a:t>1</a:t>
            </a:fld>
            <a:endParaRPr lang="en-US"/>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xmlns="" val="474971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a:xfrm>
            <a:off x="841375" y="1754189"/>
            <a:ext cx="7315200" cy="2882899"/>
          </a:xfrm>
        </p:spPr>
        <p:txBody>
          <a:bodyPr>
            <a:normAutofit fontScale="90000"/>
          </a:bodyPr>
          <a:lstStyle/>
          <a:p>
            <a:r>
              <a:rPr lang="tr-TR">
                <a:cs typeface="Arial"/>
              </a:rPr>
              <a:t/>
            </a:r>
            <a:br>
              <a:rPr lang="tr-TR">
                <a:cs typeface="Arial"/>
              </a:rPr>
            </a:br>
            <a:r>
              <a:rPr lang="tr-TR">
                <a:solidFill>
                  <a:srgbClr val="FF8600"/>
                </a:solidFill>
                <a:latin typeface="Arial"/>
                <a:cs typeface="Arial"/>
              </a:rPr>
              <a:t>Detaylı bilgiyi ve örnek başvuru metinlerini </a:t>
            </a:r>
            <a:r>
              <a:rPr lang="tr-TR">
                <a:solidFill>
                  <a:srgbClr val="FF8600"/>
                </a:solidFill>
                <a:latin typeface="Arial" charset="0"/>
                <a:cs typeface="Arial" charset="0"/>
                <a:hlinkClick r:id="rId3"/>
              </a:rPr>
              <a:t>http://selmanh.com/blog/2011/09/yurtdisinda-staj-yeri-bulmak.php</a:t>
            </a:r>
            <a:r>
              <a:rPr lang="tr-TR">
                <a:solidFill>
                  <a:srgbClr val="FF8600"/>
                </a:solidFill>
                <a:latin typeface="Arial" charset="0"/>
                <a:cs typeface="Arial" charset="0"/>
              </a:rPr>
              <a:t> link'nde bulabilirsiniz.</a:t>
            </a:r>
          </a:p>
        </p:txBody>
      </p:sp>
      <p:sp>
        <p:nvSpPr>
          <p:cNvPr id="5" name="Veri Yer Tutucusu 4"/>
          <p:cNvSpPr>
            <a:spLocks noGrp="1"/>
          </p:cNvSpPr>
          <p:nvPr>
            <p:ph type="dt" sz="half" idx="10"/>
          </p:nvPr>
        </p:nvSpPr>
        <p:spPr/>
        <p:txBody>
          <a:bodyPr/>
          <a:lstStyle/>
          <a:p>
            <a:fld id="{CD1EACE2-EA00-4376-9A66-47ABB8B02CF5}" type="datetime1">
              <a:rPr lang="en-US" smtClean="0"/>
              <a:pPr/>
              <a:t>4/1/2015</a:t>
            </a:fld>
            <a:endParaRPr lang="en-US"/>
          </a:p>
        </p:txBody>
      </p:sp>
      <p:sp>
        <p:nvSpPr>
          <p:cNvPr id="6" name="Alt 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E8079A4-7AA8-4A4F-87E2-7781EC5097DD}" type="slidenum">
              <a:rPr lang="en-US" smtClean="0"/>
              <a:pPr/>
              <a:t>10</a:t>
            </a:fld>
            <a:endParaRPr lang="en-US"/>
          </a:p>
        </p:txBody>
      </p:sp>
    </p:spTree>
    <p:extLst>
      <p:ext uri="{BB962C8B-B14F-4D97-AF65-F5344CB8AC3E}">
        <p14:creationId xmlns:p14="http://schemas.microsoft.com/office/powerpoint/2010/main" xmlns="" val="1992514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cs typeface="Arial"/>
              </a:rPr>
              <a:t>Dinlediğiniz için teşekkürler..</a:t>
            </a:r>
          </a:p>
        </p:txBody>
      </p:sp>
      <p:sp>
        <p:nvSpPr>
          <p:cNvPr id="3" name="Veri Yer Tutucusu 2"/>
          <p:cNvSpPr>
            <a:spLocks noGrp="1"/>
          </p:cNvSpPr>
          <p:nvPr>
            <p:ph type="dt" sz="half" idx="10"/>
          </p:nvPr>
        </p:nvSpPr>
        <p:spPr/>
        <p:txBody>
          <a:bodyPr/>
          <a:lstStyle/>
          <a:p>
            <a:fld id="{BE9967FD-6084-4075-993E-77EC8038773F}" type="datetime1">
              <a:rPr lang="en-US" smtClean="0"/>
              <a:pPr/>
              <a:t>4/1/2015</a:t>
            </a:fld>
            <a:endParaRPr lang="en-US"/>
          </a:p>
        </p:txBody>
      </p:sp>
      <p:sp>
        <p:nvSpPr>
          <p:cNvPr id="4" name="Alt 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CE8079A4-7AA8-4A4F-87E2-7781EC5097DD}" type="slidenum">
              <a:rPr lang="en-US" smtClean="0"/>
              <a:pPr/>
              <a:t>11</a:t>
            </a:fld>
            <a:endParaRPr lang="en-US"/>
          </a:p>
        </p:txBody>
      </p:sp>
    </p:spTree>
    <p:extLst>
      <p:ext uri="{BB962C8B-B14F-4D97-AF65-F5344CB8AC3E}">
        <p14:creationId xmlns:p14="http://schemas.microsoft.com/office/powerpoint/2010/main" xmlns="" val="372695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6463" y="1070063"/>
            <a:ext cx="7315200" cy="495212"/>
          </a:xfrm>
        </p:spPr>
        <p:txBody>
          <a:bodyPr>
            <a:normAutofit fontScale="90000"/>
          </a:bodyPr>
          <a:lstStyle/>
          <a:p>
            <a:r>
              <a:rPr lang="tr-TR">
                <a:cs typeface="Arial"/>
              </a:rPr>
              <a:t>Başvuru Aşaması:</a:t>
            </a:r>
          </a:p>
        </p:txBody>
      </p:sp>
      <p:sp>
        <p:nvSpPr>
          <p:cNvPr id="3" name="İçerik Yer Tutucusu 2"/>
          <p:cNvSpPr>
            <a:spLocks noGrp="1"/>
          </p:cNvSpPr>
          <p:nvPr>
            <p:ph idx="1"/>
          </p:nvPr>
        </p:nvSpPr>
        <p:spPr>
          <a:xfrm>
            <a:off x="923925" y="1676400"/>
            <a:ext cx="7315200" cy="5015192"/>
          </a:xfrm>
        </p:spPr>
        <p:txBody>
          <a:bodyPr/>
          <a:lstStyle/>
          <a:p>
            <a:r>
              <a:rPr lang="tr-TR" sz="2400">
                <a:cs typeface="Arial"/>
              </a:rPr>
              <a:t>İlk etapta nerede staj yapılmak istendiğine karar verilmelidir. Bu durumda Üniversiteler de ve/veya Özel firmalarda staj seçenekleri söz konusudur.</a:t>
            </a:r>
          </a:p>
          <a:p>
            <a:r>
              <a:rPr lang="tr-TR" sz="2400">
                <a:cs typeface="Arial"/>
              </a:rPr>
              <a:t>İkinci aşamada staj yapılmak istenen ülkeye karar verilmelidir . Ben bunu İngilizce konuşulan ülkelerle sınırlı tuttum, ama İngilizce dışında diğer dillerin konuşulduğu yerlerde isteğe göre seçenekler arasında düşünülebilir.</a:t>
            </a:r>
          </a:p>
          <a:p>
            <a:r>
              <a:rPr lang="tr-TR" sz="2400">
                <a:cs typeface="Arial"/>
              </a:rPr>
              <a:t>Üniversite tercihlerimde okumakta olduğum bölümün paralelinde yapılan çalışmalar ve akademisyenler üzerinde yoğunlaştım.</a:t>
            </a:r>
          </a:p>
          <a:p>
            <a:endParaRPr lang="tr-TR">
              <a:cs typeface="Arial"/>
            </a:endParaRPr>
          </a:p>
        </p:txBody>
      </p:sp>
      <p:sp>
        <p:nvSpPr>
          <p:cNvPr id="4" name="Veri Yer Tutucusu 3"/>
          <p:cNvSpPr>
            <a:spLocks noGrp="1"/>
          </p:cNvSpPr>
          <p:nvPr>
            <p:ph type="dt" sz="half" idx="10"/>
          </p:nvPr>
        </p:nvSpPr>
        <p:spPr/>
        <p:txBody>
          <a:bodyPr/>
          <a:lstStyle/>
          <a:p>
            <a:fld id="{CAE6B357-51B9-47D2-A71D-0D06CB03185D}" type="datetime1">
              <a:rPr lang="en-US" smtClean="0"/>
              <a:pPr/>
              <a:t>4/1/2015</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E8079A4-7AA8-4A4F-87E2-7781EC5097DD}" type="slidenum">
              <a:rPr lang="en-US" smtClean="0"/>
              <a:pPr/>
              <a:t>2</a:t>
            </a:fld>
            <a:endParaRPr lang="en-US"/>
          </a:p>
        </p:txBody>
      </p:sp>
    </p:spTree>
    <p:extLst>
      <p:ext uri="{BB962C8B-B14F-4D97-AF65-F5344CB8AC3E}">
        <p14:creationId xmlns:p14="http://schemas.microsoft.com/office/powerpoint/2010/main" xmlns="" val="49005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888" y="333375"/>
            <a:ext cx="7315200" cy="530784"/>
          </a:xfrm>
        </p:spPr>
        <p:txBody>
          <a:bodyPr>
            <a:normAutofit fontScale="90000"/>
          </a:bodyPr>
          <a:lstStyle/>
          <a:p>
            <a:r>
              <a:rPr lang="tr-TR">
                <a:cs typeface="Arial"/>
              </a:rPr>
              <a:t>...</a:t>
            </a:r>
          </a:p>
        </p:txBody>
      </p:sp>
      <p:sp>
        <p:nvSpPr>
          <p:cNvPr id="3" name="İçerik Yer Tutucusu 2"/>
          <p:cNvSpPr>
            <a:spLocks noGrp="1"/>
          </p:cNvSpPr>
          <p:nvPr>
            <p:ph idx="1"/>
          </p:nvPr>
        </p:nvSpPr>
        <p:spPr>
          <a:xfrm>
            <a:off x="914400" y="865188"/>
            <a:ext cx="7315200" cy="5870826"/>
          </a:xfrm>
        </p:spPr>
        <p:txBody>
          <a:bodyPr>
            <a:normAutofit fontScale="92500"/>
          </a:bodyPr>
          <a:lstStyle/>
          <a:p>
            <a:r>
              <a:rPr lang="tr-TR" sz="2400">
                <a:solidFill>
                  <a:srgbClr val="FFFFFF"/>
                </a:solidFill>
                <a:latin typeface="Arial" charset="0"/>
                <a:cs typeface="Arial" charset="0"/>
              </a:rPr>
              <a:t>Başlangıç aşamasında bu çerçevelere karar verildikten sonra başvuru yapılacak üniversite listesine vermiş olacağım link' ten ulaşılabilir.    </a:t>
            </a:r>
            <a:r>
              <a:rPr lang="tr-TR" sz="2400">
                <a:solidFill>
                  <a:srgbClr val="FFFFFF"/>
                </a:solidFill>
                <a:latin typeface="Arial" charset="0"/>
                <a:cs typeface="Arial" charset="0"/>
                <a:hlinkClick r:id="rId3"/>
              </a:rPr>
              <a:t>http://www.webometrics.info/en/Europe</a:t>
            </a:r>
            <a:r>
              <a:rPr lang="tr-TR" sz="2400">
                <a:solidFill>
                  <a:srgbClr val="FFFFFF"/>
                </a:solidFill>
                <a:latin typeface="Arial" charset="0"/>
                <a:cs typeface="Arial" charset="0"/>
              </a:rPr>
              <a:t> </a:t>
            </a:r>
            <a:r>
              <a:rPr lang="tr-TR" sz="2400">
                <a:latin typeface="Arial" charset="0"/>
                <a:cs typeface="Arial" charset="0"/>
              </a:rPr>
              <a:t>  </a:t>
            </a:r>
          </a:p>
          <a:p>
            <a:r>
              <a:rPr lang="tr-TR" sz="2400">
                <a:latin typeface="Arial" charset="0"/>
                <a:cs typeface="Arial" charset="0"/>
              </a:rPr>
              <a:t>Bu link te Avrupa da bulunan en iyi 500 üniversite listesine ve üniversitelerin web sayfalarına ulaşılabilir.</a:t>
            </a:r>
          </a:p>
          <a:p>
            <a:r>
              <a:rPr lang="tr-TR" sz="2400">
                <a:cs typeface="Arial"/>
              </a:rPr>
              <a:t>Verilmiş olunan bu listeden başvuru yapılmak istenen Üniversite seçilerek üniversite sayfasına yönlendirilir.</a:t>
            </a:r>
          </a:p>
          <a:p>
            <a:r>
              <a:rPr lang="tr-TR" sz="2400">
                <a:cs typeface="Arial"/>
              </a:rPr>
              <a:t>Üniversite sayfasında okuduğunuz bölüme uygun olarak yapılmış olan çalışmaları ve başvuru maili yollayabileceğiniz akademik personel seçimini yapabilirsiniz.</a:t>
            </a:r>
          </a:p>
          <a:p>
            <a:r>
              <a:rPr lang="tr-TR" sz="2400">
                <a:cs typeface="Arial"/>
              </a:rPr>
              <a:t>Bu seçimi yaparken çalışma alanının ilgi duyduğunuz ve başarılı olabileceğiniz bir alanda olmasına özellikle dikkat etmelisiniz.</a:t>
            </a:r>
          </a:p>
        </p:txBody>
      </p:sp>
      <p:sp>
        <p:nvSpPr>
          <p:cNvPr id="4" name="Veri Yer Tutucusu 3"/>
          <p:cNvSpPr>
            <a:spLocks noGrp="1"/>
          </p:cNvSpPr>
          <p:nvPr>
            <p:ph type="dt" sz="half" idx="10"/>
          </p:nvPr>
        </p:nvSpPr>
        <p:spPr/>
        <p:txBody>
          <a:bodyPr/>
          <a:lstStyle/>
          <a:p>
            <a:fld id="{CAE6B357-51B9-47D2-A71D-0D06CB03185D}" type="datetime1">
              <a:rPr lang="en-US" smtClean="0"/>
              <a:pPr/>
              <a:t>4/1/2015</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E8079A4-7AA8-4A4F-87E2-7781EC5097DD}" type="slidenum">
              <a:rPr lang="en-US" smtClean="0"/>
              <a:pPr/>
              <a:t>3</a:t>
            </a:fld>
            <a:endParaRPr lang="en-US"/>
          </a:p>
        </p:txBody>
      </p:sp>
    </p:spTree>
    <p:extLst>
      <p:ext uri="{BB962C8B-B14F-4D97-AF65-F5344CB8AC3E}">
        <p14:creationId xmlns:p14="http://schemas.microsoft.com/office/powerpoint/2010/main" xmlns="" val="409347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0859" y="1105057"/>
            <a:ext cx="7315200" cy="230920"/>
          </a:xfrm>
        </p:spPr>
        <p:txBody>
          <a:bodyPr>
            <a:normAutofit fontScale="90000"/>
          </a:bodyPr>
          <a:lstStyle/>
          <a:p>
            <a:r>
              <a:rPr lang="tr-TR">
                <a:cs typeface="Arial"/>
              </a:rPr>
              <a:t>...</a:t>
            </a:r>
          </a:p>
        </p:txBody>
      </p:sp>
      <p:sp>
        <p:nvSpPr>
          <p:cNvPr id="3" name="İçerik Yer Tutucusu 2"/>
          <p:cNvSpPr>
            <a:spLocks noGrp="1"/>
          </p:cNvSpPr>
          <p:nvPr>
            <p:ph idx="1"/>
          </p:nvPr>
        </p:nvSpPr>
        <p:spPr>
          <a:xfrm>
            <a:off x="443384" y="1601788"/>
            <a:ext cx="7786216" cy="4706937"/>
          </a:xfrm>
        </p:spPr>
        <p:txBody>
          <a:bodyPr/>
          <a:lstStyle/>
          <a:p>
            <a:r>
              <a:rPr lang="tr-TR" sz="2400">
                <a:cs typeface="Arial"/>
              </a:rPr>
              <a:t>Üniversitelere başvuru yapılırken mail de olması gereken belgeler:</a:t>
            </a:r>
          </a:p>
          <a:p>
            <a:endParaRPr lang="tr-TR">
              <a:cs typeface="Arial"/>
            </a:endParaRPr>
          </a:p>
          <a:p>
            <a:r>
              <a:rPr lang="tr-TR" sz="2400">
                <a:cs typeface="Arial"/>
              </a:rPr>
              <a:t>Niyet mektubu</a:t>
            </a:r>
          </a:p>
          <a:p>
            <a:r>
              <a:rPr lang="tr-TR" sz="2400">
                <a:cs typeface="Arial"/>
              </a:rPr>
              <a:t>İngilizce hazırlanmış CV</a:t>
            </a:r>
          </a:p>
          <a:p>
            <a:r>
              <a:rPr lang="tr-TR" sz="2400">
                <a:cs typeface="Arial"/>
              </a:rPr>
              <a:t>Transkript belgesi </a:t>
            </a:r>
          </a:p>
          <a:p>
            <a:r>
              <a:rPr lang="tr-TR" sz="2400">
                <a:cs typeface="Arial"/>
              </a:rPr>
              <a:t>Referans Belgesi (Özellikle sizinle ilgili olumlu bilgiler verebilecek akademik personel tarafından hazırlanması önemli)</a:t>
            </a:r>
          </a:p>
          <a:p>
            <a:endParaRPr lang="tr-TR">
              <a:cs typeface="Arial"/>
            </a:endParaRPr>
          </a:p>
          <a:p>
            <a:endParaRPr lang="tr-TR">
              <a:cs typeface="Arial"/>
            </a:endParaRPr>
          </a:p>
        </p:txBody>
      </p:sp>
      <p:sp>
        <p:nvSpPr>
          <p:cNvPr id="4" name="Veri Yer Tutucusu 3"/>
          <p:cNvSpPr>
            <a:spLocks noGrp="1"/>
          </p:cNvSpPr>
          <p:nvPr>
            <p:ph type="dt" sz="half" idx="10"/>
          </p:nvPr>
        </p:nvSpPr>
        <p:spPr/>
        <p:txBody>
          <a:bodyPr/>
          <a:lstStyle/>
          <a:p>
            <a:fld id="{CAE6B357-51B9-47D2-A71D-0D06CB03185D}" type="datetime1">
              <a:rPr lang="en-US" smtClean="0"/>
              <a:pPr/>
              <a:t>4/1/2015</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E8079A4-7AA8-4A4F-87E2-7781EC5097DD}" type="slidenum">
              <a:rPr lang="en-US" smtClean="0"/>
              <a:pPr/>
              <a:t>4</a:t>
            </a:fld>
            <a:endParaRPr lang="en-US"/>
          </a:p>
        </p:txBody>
      </p:sp>
    </p:spTree>
    <p:extLst>
      <p:ext uri="{BB962C8B-B14F-4D97-AF65-F5344CB8AC3E}">
        <p14:creationId xmlns:p14="http://schemas.microsoft.com/office/powerpoint/2010/main" xmlns="" val="218575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7550" y="1162659"/>
            <a:ext cx="7315200" cy="1002691"/>
          </a:xfrm>
        </p:spPr>
        <p:txBody>
          <a:bodyPr>
            <a:normAutofit fontScale="90000"/>
          </a:bodyPr>
          <a:lstStyle/>
          <a:p>
            <a:r>
              <a:rPr lang="tr-TR">
                <a:cs typeface="Arial"/>
              </a:rPr>
              <a:t>Başvuru için Cover Letter (Niyet Mektubu) hazırlanmalı..</a:t>
            </a:r>
          </a:p>
        </p:txBody>
      </p:sp>
      <p:sp>
        <p:nvSpPr>
          <p:cNvPr id="3" name="İçerik Yer Tutucusu 2"/>
          <p:cNvSpPr>
            <a:spLocks noGrp="1"/>
          </p:cNvSpPr>
          <p:nvPr>
            <p:ph idx="1"/>
          </p:nvPr>
        </p:nvSpPr>
        <p:spPr>
          <a:xfrm>
            <a:off x="763675" y="2543175"/>
            <a:ext cx="7465925" cy="3765550"/>
          </a:xfrm>
        </p:spPr>
        <p:txBody>
          <a:bodyPr/>
          <a:lstStyle/>
          <a:p>
            <a:r>
              <a:rPr lang="tr-TR" sz="2400">
                <a:cs typeface="Arial"/>
              </a:rPr>
              <a:t>Staj başvurusu için yollanalacak mail içeriği başvurunun kabulünü büyük oranda etkileyecektir.</a:t>
            </a:r>
          </a:p>
          <a:p>
            <a:r>
              <a:rPr lang="tr-TR" sz="2400">
                <a:cs typeface="Arial"/>
              </a:rPr>
              <a:t>Genel olarak bu mail içeriğinde; alınmış olunan dersler, varsa akademik başarılar, ilgi alanları , özellikle başvuru yapılacak olan akademik personelin ilgi alanlarının paralelinde , oluşturulabilir.</a:t>
            </a:r>
          </a:p>
          <a:p>
            <a:endParaRPr lang="tr-TR">
              <a:cs typeface="Arial"/>
            </a:endParaRPr>
          </a:p>
        </p:txBody>
      </p:sp>
      <p:sp>
        <p:nvSpPr>
          <p:cNvPr id="4" name="Veri Yer Tutucusu 3"/>
          <p:cNvSpPr>
            <a:spLocks noGrp="1"/>
          </p:cNvSpPr>
          <p:nvPr>
            <p:ph type="dt" sz="half" idx="10"/>
          </p:nvPr>
        </p:nvSpPr>
        <p:spPr/>
        <p:txBody>
          <a:bodyPr/>
          <a:lstStyle/>
          <a:p>
            <a:fld id="{CAE6B357-51B9-47D2-A71D-0D06CB03185D}" type="datetime1">
              <a:rPr lang="en-US" smtClean="0"/>
              <a:pPr/>
              <a:t>4/1/2015</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E8079A4-7AA8-4A4F-87E2-7781EC5097DD}" type="slidenum">
              <a:rPr lang="en-US" smtClean="0"/>
              <a:pPr/>
              <a:t>5</a:t>
            </a:fld>
            <a:endParaRPr lang="en-US"/>
          </a:p>
        </p:txBody>
      </p:sp>
    </p:spTree>
    <p:extLst>
      <p:ext uri="{BB962C8B-B14F-4D97-AF65-F5344CB8AC3E}">
        <p14:creationId xmlns:p14="http://schemas.microsoft.com/office/powerpoint/2010/main" xmlns="" val="40828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6463" y="1066800"/>
            <a:ext cx="7315200" cy="683097"/>
          </a:xfrm>
        </p:spPr>
        <p:txBody>
          <a:bodyPr>
            <a:normAutofit fontScale="90000"/>
          </a:bodyPr>
          <a:lstStyle/>
          <a:p>
            <a:r>
              <a:rPr lang="tr-TR">
                <a:cs typeface="Arial"/>
              </a:rPr>
              <a:t>Başvuru için CV hazırlanmalı..</a:t>
            </a:r>
          </a:p>
        </p:txBody>
      </p:sp>
      <p:sp>
        <p:nvSpPr>
          <p:cNvPr id="3" name="İçerik Yer Tutucusu 2"/>
          <p:cNvSpPr>
            <a:spLocks noGrp="1"/>
          </p:cNvSpPr>
          <p:nvPr>
            <p:ph idx="1"/>
          </p:nvPr>
        </p:nvSpPr>
        <p:spPr>
          <a:xfrm>
            <a:off x="914400" y="1828156"/>
            <a:ext cx="7315200" cy="4480569"/>
          </a:xfrm>
        </p:spPr>
        <p:txBody>
          <a:bodyPr>
            <a:normAutofit lnSpcReduction="10000"/>
          </a:bodyPr>
          <a:lstStyle/>
          <a:p>
            <a:r>
              <a:rPr lang="tr-TR" sz="2400">
                <a:latin typeface="Arial" charset="0"/>
                <a:cs typeface="Arial" charset="0"/>
              </a:rPr>
              <a:t>Başvuru yapılabilecek yerlerin belirlenmesinin ardından öncelikle İngilizce CV (Özgeçmiş) hazırlanmalıdır. </a:t>
            </a:r>
          </a:p>
          <a:p>
            <a:r>
              <a:rPr lang="tr-TR" sz="2400">
                <a:latin typeface="Arial" charset="0"/>
                <a:cs typeface="Arial" charset="0"/>
              </a:rPr>
              <a:t>CV' niz de akademik çalışmalarınız , projeleriniz, almış olduğunuz dersler ve/veya katılmış olduğunuz programlar vs. gibi sizinle ilgili bilgilendirilmeler üzerinde durulmalıdır. </a:t>
            </a:r>
          </a:p>
          <a:p>
            <a:r>
              <a:rPr lang="tr-TR" sz="2400">
                <a:latin typeface="Arial" charset="0"/>
                <a:cs typeface="Arial" charset="0"/>
              </a:rPr>
              <a:t>Ayrıca dil yeterliliklerinizi belirtmeniz gerekmektedir.</a:t>
            </a:r>
          </a:p>
          <a:p>
            <a:r>
              <a:rPr lang="tr-TR" sz="2400">
                <a:cs typeface="Arial"/>
              </a:rPr>
              <a:t>İnternet'te bulabileceğiniz çok sayıda CV örneğini incelemeniz ve etkili bir özgeçmiş metni hazırlamanız önemlidir</a:t>
            </a:r>
          </a:p>
          <a:p>
            <a:endParaRPr lang="tr-TR">
              <a:cs typeface="Arial"/>
            </a:endParaRPr>
          </a:p>
        </p:txBody>
      </p:sp>
      <p:sp>
        <p:nvSpPr>
          <p:cNvPr id="4" name="Veri Yer Tutucusu 3"/>
          <p:cNvSpPr>
            <a:spLocks noGrp="1"/>
          </p:cNvSpPr>
          <p:nvPr>
            <p:ph type="dt" sz="half" idx="10"/>
          </p:nvPr>
        </p:nvSpPr>
        <p:spPr/>
        <p:txBody>
          <a:bodyPr/>
          <a:lstStyle/>
          <a:p>
            <a:fld id="{CAE6B357-51B9-47D2-A71D-0D06CB03185D}" type="datetime1">
              <a:rPr lang="en-US" smtClean="0"/>
              <a:pPr/>
              <a:t>4/1/2015</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E8079A4-7AA8-4A4F-87E2-7781EC5097DD}" type="slidenum">
              <a:rPr lang="en-US" smtClean="0"/>
              <a:pPr/>
              <a:t>6</a:t>
            </a:fld>
            <a:endParaRPr lang="en-US"/>
          </a:p>
        </p:txBody>
      </p:sp>
    </p:spTree>
    <p:extLst>
      <p:ext uri="{BB962C8B-B14F-4D97-AF65-F5344CB8AC3E}">
        <p14:creationId xmlns:p14="http://schemas.microsoft.com/office/powerpoint/2010/main" xmlns="" val="493573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1544638"/>
            <a:ext cx="7315200" cy="457008"/>
          </a:xfrm>
        </p:spPr>
        <p:txBody>
          <a:bodyPr>
            <a:normAutofit fontScale="90000"/>
          </a:bodyPr>
          <a:lstStyle/>
          <a:p>
            <a:r>
              <a:rPr lang="tr-TR">
                <a:cs typeface="Arial"/>
              </a:rPr>
              <a:t>..</a:t>
            </a:r>
          </a:p>
        </p:txBody>
      </p:sp>
      <p:sp>
        <p:nvSpPr>
          <p:cNvPr id="3" name="İçerik Yer Tutucusu 2"/>
          <p:cNvSpPr>
            <a:spLocks noGrp="1"/>
          </p:cNvSpPr>
          <p:nvPr>
            <p:ph idx="1"/>
          </p:nvPr>
        </p:nvSpPr>
        <p:spPr>
          <a:xfrm>
            <a:off x="914400" y="2054243"/>
            <a:ext cx="7315200" cy="4254482"/>
          </a:xfrm>
        </p:spPr>
        <p:txBody>
          <a:bodyPr/>
          <a:lstStyle/>
          <a:p>
            <a:r>
              <a:rPr lang="tr-TR" sz="2400">
                <a:cs typeface="Arial"/>
              </a:rPr>
              <a:t>Başvuru yapılacak üniversitelere gerekli olan belgeler hazırlandıktan sonra aşamalar takip edilerek mail yollanabilir.</a:t>
            </a:r>
          </a:p>
          <a:p>
            <a:r>
              <a:rPr lang="tr-TR" sz="2400">
                <a:cs typeface="Arial"/>
              </a:rPr>
              <a:t>Yollanmış olan bu maillerden sonra pozitif veya negatif bir dönüş mutlaka olacaktır.</a:t>
            </a:r>
          </a:p>
          <a:p>
            <a:r>
              <a:rPr lang="tr-TR" sz="2400">
                <a:cs typeface="Arial"/>
              </a:rPr>
              <a:t>Seçenekler değerlendirilerek yazışmalara ve araştırmalara devam edilebilir.</a:t>
            </a:r>
          </a:p>
          <a:p>
            <a:endParaRPr lang="tr-TR">
              <a:cs typeface="Arial"/>
            </a:endParaRPr>
          </a:p>
        </p:txBody>
      </p:sp>
      <p:sp>
        <p:nvSpPr>
          <p:cNvPr id="4" name="Veri Yer Tutucusu 3"/>
          <p:cNvSpPr>
            <a:spLocks noGrp="1"/>
          </p:cNvSpPr>
          <p:nvPr>
            <p:ph type="dt" sz="half" idx="10"/>
          </p:nvPr>
        </p:nvSpPr>
        <p:spPr/>
        <p:txBody>
          <a:bodyPr/>
          <a:lstStyle/>
          <a:p>
            <a:fld id="{CAE6B357-51B9-47D2-A71D-0D06CB03185D}" type="datetime1">
              <a:rPr lang="en-US" smtClean="0"/>
              <a:pPr/>
              <a:t>4/1/2015</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E8079A4-7AA8-4A4F-87E2-7781EC5097DD}" type="slidenum">
              <a:rPr lang="en-US" smtClean="0"/>
              <a:pPr/>
              <a:t>7</a:t>
            </a:fld>
            <a:endParaRPr lang="en-US"/>
          </a:p>
        </p:txBody>
      </p:sp>
    </p:spTree>
    <p:extLst>
      <p:ext uri="{BB962C8B-B14F-4D97-AF65-F5344CB8AC3E}">
        <p14:creationId xmlns:p14="http://schemas.microsoft.com/office/powerpoint/2010/main" xmlns="" val="46161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1149350"/>
            <a:ext cx="7315200" cy="946499"/>
          </a:xfrm>
        </p:spPr>
        <p:txBody>
          <a:bodyPr>
            <a:normAutofit fontScale="90000"/>
          </a:bodyPr>
          <a:lstStyle/>
          <a:p>
            <a:r>
              <a:rPr lang="tr-TR">
                <a:cs typeface="Arial"/>
              </a:rPr>
              <a:t>Özel firmalara başvuru yapılmak istenirse..</a:t>
            </a:r>
          </a:p>
        </p:txBody>
      </p:sp>
      <p:sp>
        <p:nvSpPr>
          <p:cNvPr id="3" name="İçerik Yer Tutucusu 2"/>
          <p:cNvSpPr>
            <a:spLocks noGrp="1"/>
          </p:cNvSpPr>
          <p:nvPr>
            <p:ph idx="1"/>
          </p:nvPr>
        </p:nvSpPr>
        <p:spPr>
          <a:xfrm>
            <a:off x="1017588" y="2382838"/>
            <a:ext cx="7315200" cy="3741247"/>
          </a:xfrm>
        </p:spPr>
        <p:txBody>
          <a:bodyPr/>
          <a:lstStyle/>
          <a:p>
            <a:r>
              <a:rPr lang="tr-TR" sz="2400">
                <a:cs typeface="Arial"/>
              </a:rPr>
              <a:t>İnternet'te kapsamlı aramalar yapılarak bulunabilen iş bulma sitelerinde stajyer departmanı ile ilgili duyurular takip edilerek hazırlanmış </a:t>
            </a:r>
            <a:r>
              <a:rPr lang="nn-NO" sz="2400">
                <a:cs typeface="Arial"/>
              </a:rPr>
              <a:t>olunan belgeler bu alanlara da yollanabilir.</a:t>
            </a:r>
          </a:p>
          <a:p>
            <a:r>
              <a:rPr lang="tr-TR" sz="2400">
                <a:cs typeface="Arial"/>
              </a:rPr>
              <a:t>Fakat başlangıçta da belirttiğim gibi Üniversitelere oranla özel kurumlardan kabul alma olasılığı daha düşüktür.</a:t>
            </a:r>
            <a:endParaRPr lang="nn-NO" sz="2400">
              <a:cs typeface="Arial"/>
            </a:endParaRPr>
          </a:p>
          <a:p>
            <a:endParaRPr lang="tr-TR">
              <a:cs typeface="Arial"/>
            </a:endParaRPr>
          </a:p>
        </p:txBody>
      </p:sp>
      <p:sp>
        <p:nvSpPr>
          <p:cNvPr id="4" name="Veri Yer Tutucusu 3"/>
          <p:cNvSpPr>
            <a:spLocks noGrp="1"/>
          </p:cNvSpPr>
          <p:nvPr>
            <p:ph type="dt" sz="half" idx="10"/>
          </p:nvPr>
        </p:nvSpPr>
        <p:spPr/>
        <p:txBody>
          <a:bodyPr/>
          <a:lstStyle/>
          <a:p>
            <a:fld id="{CAE6B357-51B9-47D2-A71D-0D06CB03185D}" type="datetime1">
              <a:rPr lang="en-US" smtClean="0"/>
              <a:pPr/>
              <a:t>4/1/2015</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E8079A4-7AA8-4A4F-87E2-7781EC5097DD}" type="slidenum">
              <a:rPr lang="en-US" smtClean="0"/>
              <a:pPr/>
              <a:t>8</a:t>
            </a:fld>
            <a:endParaRPr lang="en-US"/>
          </a:p>
        </p:txBody>
      </p:sp>
    </p:spTree>
    <p:extLst>
      <p:ext uri="{BB962C8B-B14F-4D97-AF65-F5344CB8AC3E}">
        <p14:creationId xmlns:p14="http://schemas.microsoft.com/office/powerpoint/2010/main" xmlns="" val="3468325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178" y="520996"/>
            <a:ext cx="7315200" cy="1154097"/>
          </a:xfrm>
        </p:spPr>
        <p:txBody>
          <a:bodyPr/>
          <a:lstStyle/>
          <a:p>
            <a:r>
              <a:rPr lang="tr-TR">
                <a:cs typeface="Arial"/>
              </a:rPr>
              <a:t>Staj yeri netleştiğinde...</a:t>
            </a:r>
          </a:p>
        </p:txBody>
      </p:sp>
      <p:sp>
        <p:nvSpPr>
          <p:cNvPr id="3" name="İçerik Yer Tutucusu 2"/>
          <p:cNvSpPr>
            <a:spLocks noGrp="1"/>
          </p:cNvSpPr>
          <p:nvPr>
            <p:ph idx="1"/>
          </p:nvPr>
        </p:nvSpPr>
        <p:spPr>
          <a:xfrm>
            <a:off x="669472" y="1752600"/>
            <a:ext cx="7560128" cy="4556125"/>
          </a:xfrm>
        </p:spPr>
        <p:txBody>
          <a:bodyPr/>
          <a:lstStyle/>
          <a:p>
            <a:r>
              <a:rPr lang="tr-TR">
                <a:cs typeface="Arial"/>
              </a:rPr>
              <a:t>Staj yapılacak yer netleştikten sonra Erasmus ofisinden alınacak olan bilgiler ışığında yönlendirmeler sağlanabilir.</a:t>
            </a:r>
          </a:p>
          <a:p>
            <a:r>
              <a:rPr lang="tr-TR">
                <a:cs typeface="Arial"/>
              </a:rPr>
              <a:t>Prosedürlerin tamamlanma süreciyle birlikte, Gidilecek olan ülke şartlarına göre pasaport işlemleri ve yurtdışı çıkış işlemleri için gerekenler tamamlanmalıdır.</a:t>
            </a:r>
          </a:p>
          <a:p>
            <a:r>
              <a:rPr lang="tr-TR">
                <a:cs typeface="Arial"/>
              </a:rPr>
              <a:t>Hazırlık aşamasında gidilecek ülke ve kurum ile ilgili yeterli bilgi sahibi olmaya ve eksikliklerin tamamlanmasına özen gösterilmelidir.</a:t>
            </a:r>
          </a:p>
          <a:p>
            <a:r>
              <a:rPr lang="tr-TR">
                <a:cs typeface="Arial"/>
              </a:rPr>
              <a:t>Seyahat planlamaları doğru yapılmalı ve kalacak yer ile ilgili düzenlemeler tamamlanmalıdır.</a:t>
            </a:r>
          </a:p>
          <a:p>
            <a:r>
              <a:rPr lang="es-ES">
                <a:cs typeface="Arial"/>
              </a:rPr>
              <a:t>Barınma ve diğer </a:t>
            </a:r>
            <a:r>
              <a:rPr lang="tr-TR">
                <a:cs typeface="Arial"/>
              </a:rPr>
              <a:t>düzenlemeler staj yapacak olan öğrenci tarafından ayarlanmalıdır.</a:t>
            </a:r>
          </a:p>
          <a:p>
            <a:r>
              <a:rPr lang="tr-TR">
                <a:cs typeface="Arial"/>
              </a:rPr>
              <a:t>Bu belki de bu süreçte zorlanılabilecek hususlardan biridir.</a:t>
            </a:r>
          </a:p>
        </p:txBody>
      </p:sp>
      <p:sp>
        <p:nvSpPr>
          <p:cNvPr id="4" name="Veri Yer Tutucusu 3"/>
          <p:cNvSpPr>
            <a:spLocks noGrp="1"/>
          </p:cNvSpPr>
          <p:nvPr>
            <p:ph type="dt" sz="half" idx="10"/>
          </p:nvPr>
        </p:nvSpPr>
        <p:spPr/>
        <p:txBody>
          <a:bodyPr/>
          <a:lstStyle/>
          <a:p>
            <a:fld id="{CAE6B357-51B9-47D2-A71D-0D06CB03185D}" type="datetime1">
              <a:rPr lang="en-US" smtClean="0"/>
              <a:pPr/>
              <a:t>4/1/2015</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E8079A4-7AA8-4A4F-87E2-7781EC5097DD}" type="slidenum">
              <a:rPr lang="en-US" smtClean="0"/>
              <a:pPr/>
              <a:t>9</a:t>
            </a:fld>
            <a:endParaRPr lang="en-US"/>
          </a:p>
        </p:txBody>
      </p:sp>
    </p:spTree>
    <p:extLst>
      <p:ext uri="{BB962C8B-B14F-4D97-AF65-F5344CB8AC3E}">
        <p14:creationId xmlns:p14="http://schemas.microsoft.com/office/powerpoint/2010/main" xmlns="" val="697832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0</TotalTime>
  <Words>623</Words>
  <Application>Microsoft Office PowerPoint</Application>
  <PresentationFormat>Ekran Gösterisi (4:3)</PresentationFormat>
  <Paragraphs>80</Paragraphs>
  <Slides>11</Slides>
  <Notes>11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Perspective</vt:lpstr>
      <vt:lpstr>Erasmus Staj Hareketliliği</vt:lpstr>
      <vt:lpstr>Başvuru Aşaması:</vt:lpstr>
      <vt:lpstr>...</vt:lpstr>
      <vt:lpstr>...</vt:lpstr>
      <vt:lpstr>Başvuru için Cover Letter (Niyet Mektubu) hazırlanmalı..</vt:lpstr>
      <vt:lpstr>Başvuru için CV hazırlanmalı..</vt:lpstr>
      <vt:lpstr>..</vt:lpstr>
      <vt:lpstr>Özel firmalara başvuru yapılmak istenirse..</vt:lpstr>
      <vt:lpstr>Staj yeri netleştiğinde...</vt:lpstr>
      <vt:lpstr> Detaylı bilgiyi ve örnek başvuru metinlerini http://selmanh.com/blog/2011/09/yurtdisinda-staj-yeri-bulmak.php link'nde bulabilirsiniz.</vt:lpstr>
      <vt:lpstr>Dinlediğiniz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OFİSİ</dc:creator>
  <cp:lastModifiedBy>su</cp:lastModifiedBy>
  <cp:revision>5</cp:revision>
  <dcterms:created xsi:type="dcterms:W3CDTF">2014-09-16T21:39:03Z</dcterms:created>
  <dcterms:modified xsi:type="dcterms:W3CDTF">2015-04-01T12:20:46Z</dcterms:modified>
</cp:coreProperties>
</file>