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E413C69A-5C79-4857-BEB9-44CEDACC1E1C}" type="datetimeFigureOut">
              <a:rPr lang="tr-TR" smtClean="0"/>
              <a:pPr/>
              <a:t>21.01.2015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5633335-9079-499C-BC5A-D2EB0E2580EB}"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E413C69A-5C79-4857-BEB9-44CEDACC1E1C}" type="datetimeFigureOut">
              <a:rPr lang="tr-TR" smtClean="0"/>
              <a:pPr/>
              <a:t>21.01.2015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5633335-9079-499C-BC5A-D2EB0E2580EB}"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E413C69A-5C79-4857-BEB9-44CEDACC1E1C}" type="datetimeFigureOut">
              <a:rPr lang="tr-TR" smtClean="0"/>
              <a:pPr/>
              <a:t>21.01.2015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5633335-9079-499C-BC5A-D2EB0E2580EB}"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E413C69A-5C79-4857-BEB9-44CEDACC1E1C}" type="datetimeFigureOut">
              <a:rPr lang="tr-TR" smtClean="0"/>
              <a:pPr/>
              <a:t>21.01.2015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5633335-9079-499C-BC5A-D2EB0E2580EB}"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E413C69A-5C79-4857-BEB9-44CEDACC1E1C}" type="datetimeFigureOut">
              <a:rPr lang="tr-TR" smtClean="0"/>
              <a:pPr/>
              <a:t>21.01.2015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5633335-9079-499C-BC5A-D2EB0E2580EB}"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E413C69A-5C79-4857-BEB9-44CEDACC1E1C}" type="datetimeFigureOut">
              <a:rPr lang="tr-TR" smtClean="0"/>
              <a:pPr/>
              <a:t>21.01.2015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5633335-9079-499C-BC5A-D2EB0E2580EB}"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E413C69A-5C79-4857-BEB9-44CEDACC1E1C}" type="datetimeFigureOut">
              <a:rPr lang="tr-TR" smtClean="0"/>
              <a:pPr/>
              <a:t>21.01.2015</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45633335-9079-499C-BC5A-D2EB0E2580EB}"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E413C69A-5C79-4857-BEB9-44CEDACC1E1C}" type="datetimeFigureOut">
              <a:rPr lang="tr-TR" smtClean="0"/>
              <a:pPr/>
              <a:t>21.01.2015</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45633335-9079-499C-BC5A-D2EB0E2580EB}"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E413C69A-5C79-4857-BEB9-44CEDACC1E1C}" type="datetimeFigureOut">
              <a:rPr lang="tr-TR" smtClean="0"/>
              <a:pPr/>
              <a:t>21.01.2015</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45633335-9079-499C-BC5A-D2EB0E2580EB}"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E413C69A-5C79-4857-BEB9-44CEDACC1E1C}" type="datetimeFigureOut">
              <a:rPr lang="tr-TR" smtClean="0"/>
              <a:pPr/>
              <a:t>21.01.2015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5633335-9079-499C-BC5A-D2EB0E2580EB}"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E413C69A-5C79-4857-BEB9-44CEDACC1E1C}" type="datetimeFigureOut">
              <a:rPr lang="tr-TR" smtClean="0"/>
              <a:pPr/>
              <a:t>21.01.2015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5633335-9079-499C-BC5A-D2EB0E2580EB}"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13C69A-5C79-4857-BEB9-44CEDACC1E1C}" type="datetimeFigureOut">
              <a:rPr lang="tr-TR" smtClean="0"/>
              <a:pPr/>
              <a:t>21.01.2015</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633335-9079-499C-BC5A-D2EB0E2580EB}"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ec.europa.eu/programmes/erasmus-plus/tools/distance_en.ht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043608" y="1196752"/>
            <a:ext cx="6984776" cy="2592287"/>
          </a:xfrm>
        </p:spPr>
        <p:txBody>
          <a:bodyPr>
            <a:normAutofit fontScale="90000"/>
          </a:bodyPr>
          <a:lstStyle/>
          <a:p>
            <a:r>
              <a:rPr lang="tr-TR" dirty="0" smtClean="0">
                <a:solidFill>
                  <a:srgbClr val="FF0000"/>
                </a:solidFill>
              </a:rPr>
              <a:t>ERASMUS+</a:t>
            </a:r>
            <a:br>
              <a:rPr lang="tr-TR" dirty="0" smtClean="0">
                <a:solidFill>
                  <a:srgbClr val="FF0000"/>
                </a:solidFill>
              </a:rPr>
            </a:br>
            <a:r>
              <a:rPr lang="tr-TR" dirty="0" smtClean="0">
                <a:solidFill>
                  <a:srgbClr val="FF0000"/>
                </a:solidFill>
              </a:rPr>
              <a:t>ANA EYLEM 1:</a:t>
            </a:r>
            <a:br>
              <a:rPr lang="tr-TR" dirty="0" smtClean="0">
                <a:solidFill>
                  <a:srgbClr val="FF0000"/>
                </a:solidFill>
              </a:rPr>
            </a:br>
            <a:r>
              <a:rPr lang="tr-TR" dirty="0" smtClean="0">
                <a:solidFill>
                  <a:srgbClr val="FF0000"/>
                </a:solidFill>
              </a:rPr>
              <a:t>BİREYLERİN ÖĞRENME HAREKETLİLİĞİ</a:t>
            </a:r>
            <a:endParaRPr lang="tr-TR" dirty="0"/>
          </a:p>
        </p:txBody>
      </p:sp>
      <p:sp>
        <p:nvSpPr>
          <p:cNvPr id="3" name="2 Alt Başlık"/>
          <p:cNvSpPr>
            <a:spLocks noGrp="1"/>
          </p:cNvSpPr>
          <p:nvPr>
            <p:ph type="subTitle" idx="1"/>
          </p:nvPr>
        </p:nvSpPr>
        <p:spPr>
          <a:xfrm>
            <a:off x="1187624" y="3789040"/>
            <a:ext cx="7128792" cy="2448272"/>
          </a:xfrm>
        </p:spPr>
        <p:txBody>
          <a:bodyPr>
            <a:normAutofit/>
          </a:bodyPr>
          <a:lstStyle/>
          <a:p>
            <a:r>
              <a:rPr lang="tr-TR" b="1" dirty="0" smtClean="0">
                <a:solidFill>
                  <a:schemeClr val="tx2"/>
                </a:solidFill>
              </a:rPr>
              <a:t>Yükseköğretimde  Personel Hareketliliği</a:t>
            </a:r>
          </a:p>
          <a:p>
            <a:r>
              <a:rPr lang="tr-TR" b="1" dirty="0" smtClean="0">
                <a:solidFill>
                  <a:schemeClr val="tx2"/>
                </a:solidFill>
              </a:rPr>
              <a:t>2014-2015</a:t>
            </a:r>
          </a:p>
          <a:p>
            <a:r>
              <a:rPr lang="tr-TR" b="1" dirty="0" smtClean="0">
                <a:solidFill>
                  <a:schemeClr val="tx2"/>
                </a:solidFill>
              </a:rPr>
              <a:t>Harran Üniversitesi </a:t>
            </a:r>
          </a:p>
          <a:p>
            <a:r>
              <a:rPr lang="tr-TR" b="1" dirty="0" smtClean="0">
                <a:solidFill>
                  <a:schemeClr val="tx2"/>
                </a:solidFill>
              </a:rPr>
              <a:t>AB Ofisi</a:t>
            </a:r>
          </a:p>
          <a:p>
            <a:endParaRPr lang="tr-TR" dirty="0"/>
          </a:p>
        </p:txBody>
      </p:sp>
      <p:pic>
        <p:nvPicPr>
          <p:cNvPr id="4" name="Picture 6"/>
          <p:cNvPicPr>
            <a:picLocks noChangeAspect="1" noChangeArrowheads="1"/>
          </p:cNvPicPr>
          <p:nvPr/>
        </p:nvPicPr>
        <p:blipFill>
          <a:blip r:embed="rId2" cstate="print"/>
          <a:srcRect/>
          <a:stretch>
            <a:fillRect/>
          </a:stretch>
        </p:blipFill>
        <p:spPr bwMode="auto">
          <a:xfrm>
            <a:off x="323850" y="260350"/>
            <a:ext cx="1269318" cy="1368450"/>
          </a:xfrm>
          <a:prstGeom prst="rect">
            <a:avLst/>
          </a:prstGeom>
          <a:noFill/>
          <a:ln w="9525">
            <a:noFill/>
            <a:miter lim="800000"/>
            <a:headEnd/>
            <a:tailEnd/>
          </a:ln>
        </p:spPr>
      </p:pic>
      <p:pic>
        <p:nvPicPr>
          <p:cNvPr id="5" name="Picture 2" descr="ua_logo"/>
          <p:cNvPicPr>
            <a:picLocks noChangeAspect="1" noChangeArrowheads="1"/>
          </p:cNvPicPr>
          <p:nvPr/>
        </p:nvPicPr>
        <p:blipFill>
          <a:blip r:embed="rId3" cstate="print"/>
          <a:srcRect/>
          <a:stretch>
            <a:fillRect/>
          </a:stretch>
        </p:blipFill>
        <p:spPr bwMode="auto">
          <a:xfrm>
            <a:off x="6876256" y="404664"/>
            <a:ext cx="1872208" cy="1224136"/>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tx2"/>
                </a:solidFill>
              </a:rPr>
              <a:t>Hibe Desteği:</a:t>
            </a:r>
            <a:endParaRPr lang="tr-TR" dirty="0">
              <a:solidFill>
                <a:schemeClr val="tx2"/>
              </a:solidFill>
            </a:endParaRPr>
          </a:p>
        </p:txBody>
      </p:sp>
      <p:graphicFrame>
        <p:nvGraphicFramePr>
          <p:cNvPr id="4" name="3 İçerik Yer Tutucusu"/>
          <p:cNvGraphicFramePr>
            <a:graphicFrameLocks noGrp="1"/>
          </p:cNvGraphicFramePr>
          <p:nvPr>
            <p:ph idx="1"/>
          </p:nvPr>
        </p:nvGraphicFramePr>
        <p:xfrm>
          <a:off x="457200" y="1196752"/>
          <a:ext cx="8229600" cy="5358570"/>
        </p:xfrm>
        <a:graphic>
          <a:graphicData uri="http://schemas.openxmlformats.org/drawingml/2006/table">
            <a:tbl>
              <a:tblPr firstRow="1" bandRow="1">
                <a:tableStyleId>{5C22544A-7EE6-4342-B048-85BDC9FD1C3A}</a:tableStyleId>
              </a:tblPr>
              <a:tblGrid>
                <a:gridCol w="1810544"/>
                <a:gridCol w="4968552"/>
                <a:gridCol w="1450504"/>
              </a:tblGrid>
              <a:tr h="993710">
                <a:tc>
                  <a:txBody>
                    <a:bodyPr/>
                    <a:lstStyle/>
                    <a:p>
                      <a:r>
                        <a:rPr lang="tr-TR" dirty="0" smtClean="0">
                          <a:solidFill>
                            <a:schemeClr val="bg1"/>
                          </a:solidFill>
                        </a:rPr>
                        <a:t>Hayat pahalılığına</a:t>
                      </a:r>
                    </a:p>
                    <a:p>
                      <a:r>
                        <a:rPr lang="tr-TR" dirty="0" smtClean="0">
                          <a:solidFill>
                            <a:schemeClr val="bg1"/>
                          </a:solidFill>
                        </a:rPr>
                        <a:t>göre ülke grupları</a:t>
                      </a:r>
                      <a:endParaRPr lang="tr-TR" dirty="0">
                        <a:solidFill>
                          <a:schemeClr val="bg1"/>
                        </a:solidFill>
                      </a:endParaRPr>
                    </a:p>
                  </a:txBody>
                  <a:tcPr/>
                </a:tc>
                <a:tc>
                  <a:txBody>
                    <a:bodyPr/>
                    <a:lstStyle/>
                    <a:p>
                      <a:endParaRPr lang="tr-TR" dirty="0" smtClean="0">
                        <a:solidFill>
                          <a:schemeClr val="bg1"/>
                        </a:solidFill>
                      </a:endParaRPr>
                    </a:p>
                    <a:p>
                      <a:r>
                        <a:rPr lang="tr-TR" dirty="0" smtClean="0">
                          <a:solidFill>
                            <a:schemeClr val="bg1"/>
                          </a:solidFill>
                        </a:rPr>
                        <a:t>Hareketlilikte Misafir Olunan Ülkeler</a:t>
                      </a:r>
                      <a:endParaRPr lang="tr-TR" dirty="0">
                        <a:solidFill>
                          <a:schemeClr val="bg1"/>
                        </a:solidFill>
                      </a:endParaRPr>
                    </a:p>
                  </a:txBody>
                  <a:tcPr/>
                </a:tc>
                <a:tc>
                  <a:txBody>
                    <a:bodyPr/>
                    <a:lstStyle/>
                    <a:p>
                      <a:r>
                        <a:rPr lang="tr-TR" dirty="0" smtClean="0">
                          <a:solidFill>
                            <a:schemeClr val="bg1"/>
                          </a:solidFill>
                        </a:rPr>
                        <a:t>Günlük</a:t>
                      </a:r>
                    </a:p>
                    <a:p>
                      <a:r>
                        <a:rPr lang="tr-TR" dirty="0" smtClean="0">
                          <a:solidFill>
                            <a:schemeClr val="bg1"/>
                          </a:solidFill>
                        </a:rPr>
                        <a:t>hibe</a:t>
                      </a:r>
                    </a:p>
                    <a:p>
                      <a:r>
                        <a:rPr lang="tr-TR" dirty="0" smtClean="0">
                          <a:solidFill>
                            <a:schemeClr val="bg1"/>
                          </a:solidFill>
                        </a:rPr>
                        <a:t>miktarları</a:t>
                      </a:r>
                    </a:p>
                    <a:p>
                      <a:r>
                        <a:rPr lang="tr-TR" dirty="0" smtClean="0">
                          <a:solidFill>
                            <a:schemeClr val="bg1"/>
                          </a:solidFill>
                        </a:rPr>
                        <a:t>(Avro)</a:t>
                      </a:r>
                      <a:endParaRPr lang="tr-TR" dirty="0">
                        <a:solidFill>
                          <a:schemeClr val="bg1"/>
                        </a:solidFill>
                      </a:endParaRPr>
                    </a:p>
                  </a:txBody>
                  <a:tcPr/>
                </a:tc>
              </a:tr>
              <a:tr h="993710">
                <a:tc>
                  <a:txBody>
                    <a:bodyPr/>
                    <a:lstStyle/>
                    <a:p>
                      <a:r>
                        <a:rPr lang="tr-TR" dirty="0" smtClean="0"/>
                        <a:t>1. Grup Program</a:t>
                      </a:r>
                    </a:p>
                    <a:p>
                      <a:r>
                        <a:rPr lang="tr-TR" dirty="0" smtClean="0"/>
                        <a:t>Ülkeleri</a:t>
                      </a:r>
                      <a:endParaRPr lang="tr-TR" dirty="0"/>
                    </a:p>
                  </a:txBody>
                  <a:tcPr/>
                </a:tc>
                <a:tc>
                  <a:txBody>
                    <a:bodyPr/>
                    <a:lstStyle/>
                    <a:p>
                      <a:r>
                        <a:rPr lang="tr-TR" dirty="0" smtClean="0"/>
                        <a:t>Birleşik Krallık, Danimarka, Hollanda, İrlanda,</a:t>
                      </a:r>
                    </a:p>
                    <a:p>
                      <a:r>
                        <a:rPr lang="tr-TR" dirty="0" smtClean="0"/>
                        <a:t>İsveç,</a:t>
                      </a:r>
                      <a:endParaRPr lang="tr-TR" dirty="0"/>
                    </a:p>
                  </a:txBody>
                  <a:tcPr/>
                </a:tc>
                <a:tc>
                  <a:txBody>
                    <a:bodyPr/>
                    <a:lstStyle/>
                    <a:p>
                      <a:pPr algn="ctr"/>
                      <a:r>
                        <a:rPr lang="tr-TR" dirty="0" smtClean="0"/>
                        <a:t>144</a:t>
                      </a:r>
                      <a:endParaRPr lang="tr-TR" dirty="0"/>
                    </a:p>
                  </a:txBody>
                  <a:tcPr/>
                </a:tc>
              </a:tr>
              <a:tr h="993710">
                <a:tc>
                  <a:txBody>
                    <a:bodyPr/>
                    <a:lstStyle/>
                    <a:p>
                      <a:r>
                        <a:rPr lang="tr-TR" dirty="0" smtClean="0"/>
                        <a:t>2. Grup Program</a:t>
                      </a:r>
                    </a:p>
                    <a:p>
                      <a:r>
                        <a:rPr lang="tr-TR" dirty="0" smtClean="0"/>
                        <a:t>Ülkeleri</a:t>
                      </a:r>
                    </a:p>
                    <a:p>
                      <a:endParaRPr lang="tr-TR" dirty="0"/>
                    </a:p>
                  </a:txBody>
                  <a:tcPr/>
                </a:tc>
                <a:tc>
                  <a:txBody>
                    <a:bodyPr/>
                    <a:lstStyle/>
                    <a:p>
                      <a:r>
                        <a:rPr lang="tr-TR" dirty="0" smtClean="0"/>
                        <a:t>Avusturya, Belçika, Bulgaristan, Çek Cumhuriyeti,</a:t>
                      </a:r>
                    </a:p>
                    <a:p>
                      <a:r>
                        <a:rPr lang="tr-TR" dirty="0" smtClean="0"/>
                        <a:t>Finlandiya, Fransa, İtalya, İzlanda, Kıbrıs Rum</a:t>
                      </a:r>
                    </a:p>
                    <a:p>
                      <a:r>
                        <a:rPr lang="tr-TR" dirty="0" smtClean="0"/>
                        <a:t>Kesimi, </a:t>
                      </a:r>
                      <a:r>
                        <a:rPr lang="tr-TR" dirty="0" err="1" smtClean="0"/>
                        <a:t>Lihtenştayn</a:t>
                      </a:r>
                      <a:r>
                        <a:rPr lang="tr-TR" dirty="0" smtClean="0"/>
                        <a:t>, Lüksemburg, Macaristan,</a:t>
                      </a:r>
                    </a:p>
                    <a:p>
                      <a:r>
                        <a:rPr lang="tr-TR" dirty="0" smtClean="0"/>
                        <a:t>Norveç, Polonya, Romanya, Türkiye*, Yunanistan</a:t>
                      </a:r>
                      <a:endParaRPr lang="tr-TR" dirty="0"/>
                    </a:p>
                  </a:txBody>
                  <a:tcPr/>
                </a:tc>
                <a:tc>
                  <a:txBody>
                    <a:bodyPr/>
                    <a:lstStyle/>
                    <a:p>
                      <a:pPr algn="ctr"/>
                      <a:r>
                        <a:rPr lang="tr-TR" dirty="0" smtClean="0"/>
                        <a:t>126</a:t>
                      </a:r>
                      <a:endParaRPr lang="tr-TR" dirty="0"/>
                    </a:p>
                  </a:txBody>
                  <a:tcPr/>
                </a:tc>
              </a:tr>
              <a:tr h="993710">
                <a:tc>
                  <a:txBody>
                    <a:bodyPr/>
                    <a:lstStyle/>
                    <a:p>
                      <a:r>
                        <a:rPr lang="tr-TR" dirty="0" smtClean="0"/>
                        <a:t>3. Grup Program</a:t>
                      </a:r>
                    </a:p>
                    <a:p>
                      <a:r>
                        <a:rPr lang="tr-TR" dirty="0" smtClean="0"/>
                        <a:t>Ülkeleri</a:t>
                      </a:r>
                    </a:p>
                    <a:p>
                      <a:endParaRPr lang="tr-TR" dirty="0"/>
                    </a:p>
                  </a:txBody>
                  <a:tcPr/>
                </a:tc>
                <a:tc>
                  <a:txBody>
                    <a:bodyPr/>
                    <a:lstStyle/>
                    <a:p>
                      <a:r>
                        <a:rPr lang="tr-TR" dirty="0" smtClean="0"/>
                        <a:t>Almanya, İspanya, Letonya, Makedonya, Malta,</a:t>
                      </a:r>
                    </a:p>
                    <a:p>
                      <a:r>
                        <a:rPr lang="tr-TR" dirty="0" smtClean="0"/>
                        <a:t>Portekiz, Slovak Cumhuriyeti </a:t>
                      </a:r>
                      <a:endParaRPr lang="tr-TR" dirty="0"/>
                    </a:p>
                  </a:txBody>
                  <a:tcPr/>
                </a:tc>
                <a:tc>
                  <a:txBody>
                    <a:bodyPr/>
                    <a:lstStyle/>
                    <a:p>
                      <a:pPr algn="ctr"/>
                      <a:r>
                        <a:rPr lang="tr-TR" dirty="0" smtClean="0"/>
                        <a:t>108</a:t>
                      </a:r>
                      <a:endParaRPr lang="tr-TR" dirty="0"/>
                    </a:p>
                  </a:txBody>
                  <a:tcPr/>
                </a:tc>
              </a:tr>
              <a:tr h="993710">
                <a:tc>
                  <a:txBody>
                    <a:bodyPr/>
                    <a:lstStyle/>
                    <a:p>
                      <a:r>
                        <a:rPr lang="tr-TR" dirty="0" smtClean="0"/>
                        <a:t>4. Grup Program</a:t>
                      </a:r>
                    </a:p>
                    <a:p>
                      <a:r>
                        <a:rPr lang="tr-TR" dirty="0" smtClean="0"/>
                        <a:t>Ülkeleri </a:t>
                      </a:r>
                      <a:endParaRPr lang="tr-TR" dirty="0"/>
                    </a:p>
                  </a:txBody>
                  <a:tcPr/>
                </a:tc>
                <a:tc>
                  <a:txBody>
                    <a:bodyPr/>
                    <a:lstStyle/>
                    <a:p>
                      <a:r>
                        <a:rPr lang="tr-TR" dirty="0" err="1" smtClean="0"/>
                        <a:t>Estonya</a:t>
                      </a:r>
                      <a:r>
                        <a:rPr lang="tr-TR" dirty="0" smtClean="0"/>
                        <a:t>, Hırvatistan, </a:t>
                      </a:r>
                      <a:r>
                        <a:rPr lang="tr-TR" dirty="0" err="1" smtClean="0"/>
                        <a:t>Litvanya</a:t>
                      </a:r>
                      <a:r>
                        <a:rPr lang="tr-TR" dirty="0" smtClean="0"/>
                        <a:t>, Slovenya</a:t>
                      </a:r>
                      <a:endParaRPr lang="tr-TR" dirty="0"/>
                    </a:p>
                  </a:txBody>
                  <a:tcPr/>
                </a:tc>
                <a:tc>
                  <a:txBody>
                    <a:bodyPr/>
                    <a:lstStyle/>
                    <a:p>
                      <a:pPr algn="ctr"/>
                      <a:r>
                        <a:rPr lang="tr-TR" dirty="0" smtClean="0"/>
                        <a:t>90</a:t>
                      </a:r>
                      <a:endParaRPr lang="tr-TR" dirty="0"/>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692697"/>
            <a:ext cx="8373616" cy="5112568"/>
          </a:xfrm>
        </p:spPr>
        <p:txBody>
          <a:bodyPr/>
          <a:lstStyle/>
          <a:p>
            <a:r>
              <a:rPr lang="tr-TR" dirty="0" smtClean="0"/>
              <a:t>14 günden daha uzun süren personel hareketliliği faaliyetlerinde; 15. ve sonrası günler için yukarıda verilen günlük hibe miktarının %70’i gündelik olarak esas alınmalıdır.</a:t>
            </a:r>
          </a:p>
          <a:p>
            <a:r>
              <a:rPr lang="tr-TR" dirty="0" smtClean="0"/>
              <a:t>Herhangi bir faaliyet içermeyen ya da gerçekleştirilen faaliyetin türüne uygun faaliyet yapıldığı belgelenemeyen günler için hibe ödemesi yapılmaz.</a:t>
            </a:r>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tx2"/>
                </a:solidFill>
              </a:rPr>
              <a:t>Seyahat Gideri Hesaplamaları:</a:t>
            </a:r>
            <a:endParaRPr lang="tr-TR" dirty="0">
              <a:solidFill>
                <a:schemeClr val="tx2"/>
              </a:solidFill>
            </a:endParaRPr>
          </a:p>
        </p:txBody>
      </p:sp>
      <p:sp>
        <p:nvSpPr>
          <p:cNvPr id="3" name="2 İçerik Yer Tutucusu"/>
          <p:cNvSpPr>
            <a:spLocks noGrp="1"/>
          </p:cNvSpPr>
          <p:nvPr>
            <p:ph idx="1"/>
          </p:nvPr>
        </p:nvSpPr>
        <p:spPr>
          <a:xfrm>
            <a:off x="457200" y="1412776"/>
            <a:ext cx="8229600" cy="4713387"/>
          </a:xfrm>
        </p:spPr>
        <p:txBody>
          <a:bodyPr/>
          <a:lstStyle/>
          <a:p>
            <a:r>
              <a:rPr lang="tr-TR" dirty="0" smtClean="0"/>
              <a:t>Personel hareketliliği faaliyetinden faydalanan personele ödenecek seyahat gideri miktarı ‘</a:t>
            </a:r>
            <a:r>
              <a:rPr lang="tr-TR" dirty="0" smtClean="0">
                <a:solidFill>
                  <a:srgbClr val="C00000"/>
                </a:solidFill>
              </a:rPr>
              <a:t>Mesafe Hesaplayıcı</a:t>
            </a:r>
            <a:r>
              <a:rPr lang="tr-TR" dirty="0" smtClean="0"/>
              <a:t>’ kullanılarak hesap edilir. Mesafe hesaplayıcısına aşağıdaki bağlantıdan ulaşılabilir.</a:t>
            </a:r>
          </a:p>
          <a:p>
            <a:r>
              <a:rPr lang="tr-TR" dirty="0" smtClean="0">
                <a:hlinkClick r:id="rId2"/>
              </a:rPr>
              <a:t>http://ec.europa.eu/programmes/erasmus-plus/tools/distance_en.htm</a:t>
            </a:r>
            <a:r>
              <a:rPr lang="tr-TR" dirty="0" smtClean="0"/>
              <a:t> </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nvPr>
        </p:nvGraphicFramePr>
        <p:xfrm>
          <a:off x="1835696" y="692699"/>
          <a:ext cx="6275040" cy="4466874"/>
        </p:xfrm>
        <a:graphic>
          <a:graphicData uri="http://schemas.openxmlformats.org/drawingml/2006/table">
            <a:tbl>
              <a:tblPr firstRow="1" bandRow="1">
                <a:tableStyleId>{5C22544A-7EE6-4342-B048-85BDC9FD1C3A}</a:tableStyleId>
              </a:tblPr>
              <a:tblGrid>
                <a:gridCol w="3137520"/>
                <a:gridCol w="3137520"/>
              </a:tblGrid>
              <a:tr h="637799">
                <a:tc>
                  <a:txBody>
                    <a:bodyPr/>
                    <a:lstStyle/>
                    <a:p>
                      <a:r>
                        <a:rPr lang="tr-TR" sz="2000" dirty="0" smtClean="0">
                          <a:solidFill>
                            <a:schemeClr val="tx1"/>
                          </a:solidFill>
                        </a:rPr>
                        <a:t>Elde</a:t>
                      </a:r>
                      <a:r>
                        <a:rPr lang="tr-TR" sz="2000" baseline="0" dirty="0" smtClean="0">
                          <a:solidFill>
                            <a:schemeClr val="tx1"/>
                          </a:solidFill>
                        </a:rPr>
                        <a:t> edilen ‘’km’’ değeri</a:t>
                      </a:r>
                      <a:endParaRPr lang="tr-TR" sz="2000" dirty="0">
                        <a:solidFill>
                          <a:schemeClr val="tx1"/>
                        </a:solidFill>
                      </a:endParaRPr>
                    </a:p>
                  </a:txBody>
                  <a:tcPr/>
                </a:tc>
                <a:tc>
                  <a:txBody>
                    <a:bodyPr/>
                    <a:lstStyle/>
                    <a:p>
                      <a:r>
                        <a:rPr lang="tr-TR" dirty="0" smtClean="0">
                          <a:solidFill>
                            <a:schemeClr val="tx1"/>
                          </a:solidFill>
                        </a:rPr>
                        <a:t>Hibe miktarı</a:t>
                      </a:r>
                      <a:endParaRPr lang="tr-TR" dirty="0">
                        <a:solidFill>
                          <a:schemeClr val="tx1"/>
                        </a:solidFill>
                      </a:endParaRPr>
                    </a:p>
                  </a:txBody>
                  <a:tcPr/>
                </a:tc>
              </a:tr>
              <a:tr h="637799">
                <a:tc>
                  <a:txBody>
                    <a:bodyPr/>
                    <a:lstStyle/>
                    <a:p>
                      <a:r>
                        <a:rPr lang="tr-TR" dirty="0" smtClean="0">
                          <a:solidFill>
                            <a:srgbClr val="002060"/>
                          </a:solidFill>
                        </a:rPr>
                        <a:t>100-499 km arası </a:t>
                      </a:r>
                      <a:endParaRPr lang="tr-TR" dirty="0">
                        <a:solidFill>
                          <a:srgbClr val="002060"/>
                        </a:solidFill>
                      </a:endParaRPr>
                    </a:p>
                  </a:txBody>
                  <a:tcPr/>
                </a:tc>
                <a:tc>
                  <a:txBody>
                    <a:bodyPr/>
                    <a:lstStyle/>
                    <a:p>
                      <a:r>
                        <a:rPr lang="tr-TR" dirty="0" smtClean="0">
                          <a:solidFill>
                            <a:srgbClr val="FF0000"/>
                          </a:solidFill>
                        </a:rPr>
                        <a:t>180 €</a:t>
                      </a:r>
                      <a:endParaRPr lang="tr-TR" dirty="0">
                        <a:solidFill>
                          <a:srgbClr val="FF0000"/>
                        </a:solidFill>
                      </a:endParaRPr>
                    </a:p>
                  </a:txBody>
                  <a:tcPr/>
                </a:tc>
              </a:tr>
              <a:tr h="637799">
                <a:tc>
                  <a:txBody>
                    <a:bodyPr/>
                    <a:lstStyle/>
                    <a:p>
                      <a:r>
                        <a:rPr lang="tr-TR" dirty="0" smtClean="0">
                          <a:solidFill>
                            <a:srgbClr val="002060"/>
                          </a:solidFill>
                        </a:rPr>
                        <a:t>500-1999 km arası</a:t>
                      </a:r>
                      <a:endParaRPr lang="tr-TR" dirty="0">
                        <a:solidFill>
                          <a:srgbClr val="002060"/>
                        </a:solidFill>
                      </a:endParaRPr>
                    </a:p>
                  </a:txBody>
                  <a:tcPr/>
                </a:tc>
                <a:tc>
                  <a:txBody>
                    <a:bodyPr/>
                    <a:lstStyle/>
                    <a:p>
                      <a:r>
                        <a:rPr lang="tr-TR" dirty="0" smtClean="0">
                          <a:solidFill>
                            <a:srgbClr val="FF0000"/>
                          </a:solidFill>
                        </a:rPr>
                        <a:t>275 €</a:t>
                      </a:r>
                      <a:endParaRPr lang="tr-TR" dirty="0">
                        <a:solidFill>
                          <a:srgbClr val="FF0000"/>
                        </a:solidFill>
                      </a:endParaRPr>
                    </a:p>
                  </a:txBody>
                  <a:tcPr/>
                </a:tc>
              </a:tr>
              <a:tr h="637799">
                <a:tc>
                  <a:txBody>
                    <a:bodyPr/>
                    <a:lstStyle/>
                    <a:p>
                      <a:r>
                        <a:rPr lang="tr-TR" dirty="0" smtClean="0">
                          <a:solidFill>
                            <a:srgbClr val="002060"/>
                          </a:solidFill>
                        </a:rPr>
                        <a:t>2000-2999 km arası </a:t>
                      </a:r>
                      <a:endParaRPr lang="tr-TR" dirty="0">
                        <a:solidFill>
                          <a:srgbClr val="002060"/>
                        </a:solidFill>
                      </a:endParaRPr>
                    </a:p>
                  </a:txBody>
                  <a:tcPr/>
                </a:tc>
                <a:tc>
                  <a:txBody>
                    <a:bodyPr/>
                    <a:lstStyle/>
                    <a:p>
                      <a:r>
                        <a:rPr lang="tr-TR" dirty="0" smtClean="0">
                          <a:solidFill>
                            <a:srgbClr val="FF0000"/>
                          </a:solidFill>
                        </a:rPr>
                        <a:t>360 €</a:t>
                      </a:r>
                      <a:endParaRPr lang="tr-TR" dirty="0">
                        <a:solidFill>
                          <a:srgbClr val="FF0000"/>
                        </a:solidFill>
                      </a:endParaRPr>
                    </a:p>
                  </a:txBody>
                  <a:tcPr/>
                </a:tc>
              </a:tr>
              <a:tr h="637799">
                <a:tc>
                  <a:txBody>
                    <a:bodyPr/>
                    <a:lstStyle/>
                    <a:p>
                      <a:r>
                        <a:rPr lang="tr-TR" dirty="0" smtClean="0">
                          <a:solidFill>
                            <a:srgbClr val="002060"/>
                          </a:solidFill>
                        </a:rPr>
                        <a:t>3000-3999 km arası </a:t>
                      </a:r>
                      <a:endParaRPr lang="tr-TR" dirty="0">
                        <a:solidFill>
                          <a:srgbClr val="002060"/>
                        </a:solidFill>
                      </a:endParaRPr>
                    </a:p>
                  </a:txBody>
                  <a:tcPr/>
                </a:tc>
                <a:tc>
                  <a:txBody>
                    <a:bodyPr/>
                    <a:lstStyle/>
                    <a:p>
                      <a:r>
                        <a:rPr lang="tr-TR" dirty="0" smtClean="0">
                          <a:solidFill>
                            <a:srgbClr val="FF0000"/>
                          </a:solidFill>
                        </a:rPr>
                        <a:t>530 €</a:t>
                      </a:r>
                      <a:endParaRPr lang="tr-TR" dirty="0">
                        <a:solidFill>
                          <a:srgbClr val="FF0000"/>
                        </a:solidFill>
                      </a:endParaRPr>
                    </a:p>
                  </a:txBody>
                  <a:tcPr/>
                </a:tc>
              </a:tr>
              <a:tr h="637799">
                <a:tc>
                  <a:txBody>
                    <a:bodyPr/>
                    <a:lstStyle/>
                    <a:p>
                      <a:r>
                        <a:rPr lang="tr-TR" dirty="0" smtClean="0">
                          <a:solidFill>
                            <a:srgbClr val="002060"/>
                          </a:solidFill>
                        </a:rPr>
                        <a:t>4000-7999 km arası </a:t>
                      </a:r>
                      <a:endParaRPr lang="tr-TR" dirty="0">
                        <a:solidFill>
                          <a:srgbClr val="002060"/>
                        </a:solidFill>
                      </a:endParaRPr>
                    </a:p>
                  </a:txBody>
                  <a:tcPr/>
                </a:tc>
                <a:tc>
                  <a:txBody>
                    <a:bodyPr/>
                    <a:lstStyle/>
                    <a:p>
                      <a:r>
                        <a:rPr lang="tr-TR" dirty="0" smtClean="0">
                          <a:solidFill>
                            <a:srgbClr val="FF0000"/>
                          </a:solidFill>
                        </a:rPr>
                        <a:t>820 €</a:t>
                      </a:r>
                    </a:p>
                    <a:p>
                      <a:endParaRPr lang="tr-TR" dirty="0">
                        <a:solidFill>
                          <a:srgbClr val="FF0000"/>
                        </a:solidFill>
                      </a:endParaRPr>
                    </a:p>
                  </a:txBody>
                  <a:tcPr/>
                </a:tc>
              </a:tr>
              <a:tr h="637799">
                <a:tc>
                  <a:txBody>
                    <a:bodyPr/>
                    <a:lstStyle/>
                    <a:p>
                      <a:r>
                        <a:rPr lang="tr-TR" dirty="0" smtClean="0">
                          <a:solidFill>
                            <a:srgbClr val="002060"/>
                          </a:solidFill>
                        </a:rPr>
                        <a:t>8000 km ve üzeri </a:t>
                      </a:r>
                      <a:endParaRPr lang="tr-TR" dirty="0">
                        <a:solidFill>
                          <a:srgbClr val="002060"/>
                        </a:solidFill>
                      </a:endParaRPr>
                    </a:p>
                  </a:txBody>
                  <a:tcPr/>
                </a:tc>
                <a:tc>
                  <a:txBody>
                    <a:bodyPr/>
                    <a:lstStyle/>
                    <a:p>
                      <a:r>
                        <a:rPr lang="tr-TR" dirty="0" smtClean="0">
                          <a:solidFill>
                            <a:srgbClr val="FF0000"/>
                          </a:solidFill>
                        </a:rPr>
                        <a:t>1.100 €</a:t>
                      </a:r>
                      <a:endParaRPr lang="tr-TR" dirty="0">
                        <a:solidFill>
                          <a:srgbClr val="FF0000"/>
                        </a:solidFill>
                      </a:endParaRPr>
                    </a:p>
                  </a:txBody>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692696"/>
            <a:ext cx="8363272" cy="5433467"/>
          </a:xfrm>
        </p:spPr>
        <p:txBody>
          <a:bodyPr>
            <a:normAutofit/>
          </a:bodyPr>
          <a:lstStyle/>
          <a:p>
            <a:r>
              <a:rPr lang="tr-TR" dirty="0" smtClean="0"/>
              <a:t>Seyahat hibesi götürü usulü olarak verileceğinden, personelin seyahat giderini gösteren belgelerin dosyada saklanmasına gerek bulunmamaktadır. Bununla birlikte, yükseköğretim kurumu tarafından, seyahat günleri için hibe verilmesi kararlaştırıldıysa, gidiş-dönüş günlerini tespit etmek üzere, uçuş kartları, otobüs/tren biletleri/pasaport giriş çıkışları gibi seçeneklerden uygun olan belgeler saklanmalıdır.</a:t>
            </a:r>
          </a:p>
          <a:p>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solidFill>
                  <a:schemeClr val="tx2"/>
                </a:solidFill>
              </a:rPr>
              <a:t>Personel Ders Verme Hareketliliği Belgeleri:</a:t>
            </a:r>
            <a:endParaRPr lang="tr-TR" dirty="0">
              <a:solidFill>
                <a:schemeClr val="tx2"/>
              </a:solidFill>
            </a:endParaRPr>
          </a:p>
        </p:txBody>
      </p:sp>
      <p:sp>
        <p:nvSpPr>
          <p:cNvPr id="3" name="2 İçerik Yer Tutucusu"/>
          <p:cNvSpPr>
            <a:spLocks noGrp="1"/>
          </p:cNvSpPr>
          <p:nvPr>
            <p:ph idx="1"/>
          </p:nvPr>
        </p:nvSpPr>
        <p:spPr/>
        <p:txBody>
          <a:bodyPr/>
          <a:lstStyle/>
          <a:p>
            <a:r>
              <a:rPr lang="tr-TR" dirty="0" smtClean="0"/>
              <a:t>Kurumlar arası anlaşma</a:t>
            </a:r>
          </a:p>
          <a:p>
            <a:r>
              <a:rPr lang="tr-TR" dirty="0" smtClean="0"/>
              <a:t>Personel ile yükseköğretim kurumu arasında imzalanan hibe sözleşmesi</a:t>
            </a:r>
          </a:p>
          <a:p>
            <a:r>
              <a:rPr lang="tr-TR" dirty="0" smtClean="0"/>
              <a:t> Ders verme faaliyeti için personel hareketliliği anlaşması (taraflarca onaylı)</a:t>
            </a:r>
          </a:p>
          <a:p>
            <a:r>
              <a:rPr lang="tr-TR" dirty="0" smtClean="0"/>
              <a:t>Katılım sertifikası</a:t>
            </a:r>
          </a:p>
          <a:p>
            <a:r>
              <a:rPr lang="tr-TR" dirty="0" smtClean="0"/>
              <a:t> Hibenin ödendiğine dair belge (dekont veya eşdeğeri)</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36712"/>
            <a:ext cx="8229600" cy="5289451"/>
          </a:xfrm>
        </p:spPr>
        <p:txBody>
          <a:bodyPr/>
          <a:lstStyle/>
          <a:p>
            <a:r>
              <a:rPr lang="tr-TR" dirty="0" smtClean="0"/>
              <a:t>Seyahat edilen tarihleri gösteren belgeler (uçuş kartları, pasaport giriş-çıkışları gibi)</a:t>
            </a:r>
          </a:p>
          <a:p>
            <a:pPr>
              <a:buNone/>
            </a:pPr>
            <a:r>
              <a:rPr lang="tr-TR" dirty="0" smtClean="0"/>
              <a:t> • Personel nihai raporu: Hareketlilik Aracı kullanılarak ders verme hareketliliğinden faydalanan personelin çevirim içi AB anketini (EU </a:t>
            </a:r>
            <a:r>
              <a:rPr lang="tr-TR" dirty="0" err="1" smtClean="0"/>
              <a:t>Survey</a:t>
            </a:r>
            <a:r>
              <a:rPr lang="tr-TR" dirty="0" smtClean="0"/>
              <a:t>) doldurmaları istenir.</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solidFill>
                  <a:schemeClr val="tx2"/>
                </a:solidFill>
              </a:rPr>
              <a:t>Personel Eğitim Alma Hareketliliği Belgeleri:</a:t>
            </a:r>
            <a:endParaRPr lang="tr-TR" dirty="0">
              <a:solidFill>
                <a:schemeClr val="tx2"/>
              </a:solidFill>
            </a:endParaRPr>
          </a:p>
        </p:txBody>
      </p:sp>
      <p:sp>
        <p:nvSpPr>
          <p:cNvPr id="3" name="2 İçerik Yer Tutucusu"/>
          <p:cNvSpPr>
            <a:spLocks noGrp="1"/>
          </p:cNvSpPr>
          <p:nvPr>
            <p:ph idx="1"/>
          </p:nvPr>
        </p:nvSpPr>
        <p:spPr/>
        <p:txBody>
          <a:bodyPr/>
          <a:lstStyle/>
          <a:p>
            <a:r>
              <a:rPr lang="tr-TR" dirty="0" smtClean="0"/>
              <a:t>Personel ile yükseköğretim kurumu arasında imzalanan hibe sözleşmesi</a:t>
            </a:r>
          </a:p>
          <a:p>
            <a:r>
              <a:rPr lang="tr-TR" dirty="0" smtClean="0"/>
              <a:t>Eğitim alma faaliyeti için personel hareketliliği anlaşması (taraflarca onaylı)</a:t>
            </a:r>
          </a:p>
          <a:p>
            <a:r>
              <a:rPr lang="tr-TR" dirty="0" smtClean="0"/>
              <a:t>Katılım sertifikası</a:t>
            </a:r>
          </a:p>
          <a:p>
            <a:r>
              <a:rPr lang="tr-TR" dirty="0" smtClean="0"/>
              <a:t>Seyahat edilen tarihleri gösteren belgeler (uçuş kartları, pasaport giriş-çıkışları gibi)</a:t>
            </a:r>
          </a:p>
          <a:p>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124744"/>
            <a:ext cx="8229600" cy="5001419"/>
          </a:xfrm>
        </p:spPr>
        <p:txBody>
          <a:bodyPr/>
          <a:lstStyle/>
          <a:p>
            <a:r>
              <a:rPr lang="tr-TR" dirty="0" smtClean="0"/>
              <a:t>Personel nihai raporu: Hareketlilik Aracı kullanılarak eğitim alma hareketliliğinden faydalanan personelin çevirim içi AB anketini (EU </a:t>
            </a:r>
            <a:r>
              <a:rPr lang="tr-TR" dirty="0" err="1" smtClean="0"/>
              <a:t>Survey</a:t>
            </a:r>
            <a:r>
              <a:rPr lang="tr-TR" dirty="0" smtClean="0"/>
              <a:t>) doldurmaları istenir.</a:t>
            </a:r>
          </a:p>
          <a:p>
            <a:r>
              <a:rPr lang="tr-TR" dirty="0" smtClean="0"/>
              <a:t>Hibenin ödendiğine dair belge (dekont veya eşdeğeri)</a:t>
            </a:r>
          </a:p>
          <a:p>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92696"/>
            <a:ext cx="8229600" cy="5433467"/>
          </a:xfrm>
        </p:spPr>
        <p:txBody>
          <a:bodyPr/>
          <a:lstStyle/>
          <a:p>
            <a:pPr algn="ctr">
              <a:buNone/>
            </a:pPr>
            <a:endParaRPr lang="tr-TR" sz="4800" dirty="0" smtClean="0">
              <a:solidFill>
                <a:srgbClr val="C00000"/>
              </a:solidFill>
            </a:endParaRPr>
          </a:p>
          <a:p>
            <a:pPr algn="ctr">
              <a:buNone/>
            </a:pPr>
            <a:r>
              <a:rPr lang="tr-TR" sz="4800" dirty="0" smtClean="0">
                <a:solidFill>
                  <a:srgbClr val="C00000"/>
                </a:solidFill>
              </a:rPr>
              <a:t>KATILIMINIZ </a:t>
            </a:r>
            <a:r>
              <a:rPr lang="tr-TR" sz="4800" dirty="0" smtClean="0">
                <a:solidFill>
                  <a:srgbClr val="C00000"/>
                </a:solidFill>
              </a:rPr>
              <a:t>İÇİN TEŞEKKÜR EDERİZ.</a:t>
            </a:r>
          </a:p>
          <a:p>
            <a:pPr algn="ctr">
              <a:buNone/>
            </a:pPr>
            <a:r>
              <a:rPr lang="tr-TR" sz="4800" dirty="0" smtClean="0">
                <a:solidFill>
                  <a:srgbClr val="C00000"/>
                </a:solidFill>
              </a:rPr>
              <a:t>  AB OFİSİ</a:t>
            </a:r>
          </a:p>
          <a:p>
            <a:pPr algn="ctr">
              <a:buNone/>
            </a:pPr>
            <a:r>
              <a:rPr lang="tr-TR" dirty="0" err="1" smtClean="0">
                <a:solidFill>
                  <a:schemeClr val="tx2"/>
                </a:solidFill>
              </a:rPr>
              <a:t>erasmus</a:t>
            </a:r>
            <a:r>
              <a:rPr lang="tr-TR" dirty="0" smtClean="0">
                <a:solidFill>
                  <a:schemeClr val="tx2"/>
                </a:solidFill>
              </a:rPr>
              <a:t>@</a:t>
            </a:r>
            <a:r>
              <a:rPr lang="tr-TR" dirty="0" err="1" smtClean="0">
                <a:solidFill>
                  <a:schemeClr val="tx2"/>
                </a:solidFill>
              </a:rPr>
              <a:t>harran</a:t>
            </a:r>
            <a:r>
              <a:rPr lang="tr-TR" dirty="0" smtClean="0">
                <a:solidFill>
                  <a:schemeClr val="tx2"/>
                </a:solidFill>
              </a:rPr>
              <a:t>.edu.tr</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tx2"/>
                </a:solidFill>
              </a:rPr>
              <a:t>Personel Hareketliliği Faaliyetleri</a:t>
            </a:r>
            <a:endParaRPr lang="tr-TR" dirty="0">
              <a:solidFill>
                <a:schemeClr val="tx2"/>
              </a:solidFill>
            </a:endParaRPr>
          </a:p>
        </p:txBody>
      </p:sp>
      <p:sp>
        <p:nvSpPr>
          <p:cNvPr id="3" name="2 İçerik Yer Tutucusu"/>
          <p:cNvSpPr>
            <a:spLocks noGrp="1"/>
          </p:cNvSpPr>
          <p:nvPr>
            <p:ph idx="1"/>
          </p:nvPr>
        </p:nvSpPr>
        <p:spPr/>
        <p:txBody>
          <a:bodyPr/>
          <a:lstStyle/>
          <a:p>
            <a:r>
              <a:rPr lang="tr-TR" dirty="0" smtClean="0"/>
              <a:t>Personel Hareketliliği faaliyeti </a:t>
            </a:r>
            <a:r>
              <a:rPr lang="tr-TR" dirty="0" smtClean="0">
                <a:solidFill>
                  <a:srgbClr val="C00000"/>
                </a:solidFill>
              </a:rPr>
              <a:t>2</a:t>
            </a:r>
            <a:r>
              <a:rPr lang="tr-TR" dirty="0" smtClean="0"/>
              <a:t> şekilde gerçekleştirilmektedir:</a:t>
            </a:r>
          </a:p>
          <a:p>
            <a:r>
              <a:rPr lang="tr-TR" dirty="0" smtClean="0">
                <a:solidFill>
                  <a:srgbClr val="C00000"/>
                </a:solidFill>
              </a:rPr>
              <a:t>1</a:t>
            </a:r>
            <a:r>
              <a:rPr lang="tr-TR" dirty="0" smtClean="0"/>
              <a:t>-Personel Ders Verme Hareketliliği</a:t>
            </a:r>
          </a:p>
          <a:p>
            <a:r>
              <a:rPr lang="tr-TR" dirty="0" smtClean="0">
                <a:solidFill>
                  <a:srgbClr val="C00000"/>
                </a:solidFill>
              </a:rPr>
              <a:t>2</a:t>
            </a:r>
            <a:r>
              <a:rPr lang="tr-TR" dirty="0" smtClean="0"/>
              <a:t>-Personel Eğitim Alma Hareketliliği</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tx2"/>
                </a:solidFill>
              </a:rPr>
              <a:t>Personel Ders Verme Hareketliliği:</a:t>
            </a:r>
            <a:endParaRPr lang="tr-TR" dirty="0">
              <a:solidFill>
                <a:schemeClr val="tx2"/>
              </a:solidFill>
            </a:endParaRPr>
          </a:p>
        </p:txBody>
      </p:sp>
      <p:sp>
        <p:nvSpPr>
          <p:cNvPr id="3" name="2 İçerik Yer Tutucusu"/>
          <p:cNvSpPr>
            <a:spLocks noGrp="1"/>
          </p:cNvSpPr>
          <p:nvPr>
            <p:ph idx="1"/>
          </p:nvPr>
        </p:nvSpPr>
        <p:spPr/>
        <p:txBody>
          <a:bodyPr/>
          <a:lstStyle/>
          <a:p>
            <a:r>
              <a:rPr lang="tr-TR" dirty="0" smtClean="0"/>
              <a:t>Personel ders verme hareketliliği Türkiye’de ECHE sahibi bir yükseköğretim kurumunda ders vermekle yükümlü olan bir personelin, program ülkelerinden birinde ECHE sahibi bir yükseköğretim kurumunda öğrencilere ders vermesine ve ders vermeye ilişkin olarak karşı kurumla ortaklaşa akademik/eğitsel faaliyetler gerçekleştirmesine imkan sağlayan faaliyet alanıdır.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tx2"/>
                </a:solidFill>
              </a:rPr>
              <a:t>Personel Eğitim Alma Hareketliliği:</a:t>
            </a:r>
            <a:endParaRPr lang="tr-TR" dirty="0">
              <a:solidFill>
                <a:schemeClr val="tx2"/>
              </a:solidFill>
            </a:endParaRPr>
          </a:p>
        </p:txBody>
      </p:sp>
      <p:sp>
        <p:nvSpPr>
          <p:cNvPr id="3" name="2 İçerik Yer Tutucusu"/>
          <p:cNvSpPr>
            <a:spLocks noGrp="1"/>
          </p:cNvSpPr>
          <p:nvPr>
            <p:ph idx="1"/>
          </p:nvPr>
        </p:nvSpPr>
        <p:spPr/>
        <p:txBody>
          <a:bodyPr>
            <a:normAutofit lnSpcReduction="10000"/>
          </a:bodyPr>
          <a:lstStyle/>
          <a:p>
            <a:r>
              <a:rPr lang="tr-TR" dirty="0" smtClean="0"/>
              <a:t>Türkiye’de ECHE sahibi bir yükseköğretim kurumunda istihdam edilmiş herhangi bir personelin, program ülkelerinden birinde eğitim almasına imkan sağlayan faaliyet alanıdır. Bu faaliyet kapsamında kişinin mevcut işi ile ilgili konularda sahip olduğu becerileri geliştirmek üzere çeşitli eğitimler (işbaşı eğitimleri,gözlem süreçleri gibi) alması mümkündür. </a:t>
            </a:r>
            <a:r>
              <a:rPr lang="tr-TR" dirty="0" smtClean="0">
                <a:solidFill>
                  <a:srgbClr val="C00000"/>
                </a:solidFill>
              </a:rPr>
              <a:t>Konferans katılımları ise faaliyet kapsamında desteklenememektedir.</a:t>
            </a:r>
            <a:endParaRPr lang="tr-TR" dirty="0">
              <a:solidFill>
                <a:srgbClr val="C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64704"/>
            <a:ext cx="8229600" cy="5361459"/>
          </a:xfrm>
        </p:spPr>
        <p:txBody>
          <a:bodyPr/>
          <a:lstStyle/>
          <a:p>
            <a:r>
              <a:rPr lang="tr-TR" dirty="0" smtClean="0"/>
              <a:t>Ayrıca, personelin eğitim almak üzere ECHE sahibi bir yükseköğretim kurumuna ya da bir işletmeye gidebilmesi de mümkündür. Gidilecek işletme yurtdışında bir eğitim merkezi, araştırma merkezi, yükseköğretim kurumu (</a:t>
            </a:r>
            <a:r>
              <a:rPr lang="tr-TR" dirty="0" smtClean="0">
                <a:solidFill>
                  <a:srgbClr val="C00000"/>
                </a:solidFill>
              </a:rPr>
              <a:t>ECHE sahibi olması zorunlu değildir</a:t>
            </a:r>
            <a:r>
              <a:rPr lang="tr-TR" dirty="0" smtClean="0"/>
              <a:t>) ya da işletme tanımına uyan diğer bir kuruluş olabilir.</a:t>
            </a:r>
            <a:r>
              <a:rPr lang="tr-TR" dirty="0" smtClean="0">
                <a:solidFill>
                  <a:srgbClr val="C00000"/>
                </a:solidFill>
              </a:rPr>
              <a:t>Personel eğitim alma faaliyeti tam zamanlı bir faaliyettir ve tam gün alınan süreler için hibe ödemesi yapılır.</a:t>
            </a:r>
            <a:endParaRPr lang="tr-TR" dirty="0">
              <a:solidFill>
                <a:srgbClr val="C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tx2"/>
                </a:solidFill>
              </a:rPr>
              <a:t>Personel Hareketliliğinde Süreler:</a:t>
            </a:r>
            <a:endParaRPr lang="tr-TR" dirty="0">
              <a:solidFill>
                <a:schemeClr val="tx2"/>
              </a:solidFill>
            </a:endParaRPr>
          </a:p>
        </p:txBody>
      </p:sp>
      <p:sp>
        <p:nvSpPr>
          <p:cNvPr id="3" name="2 İçerik Yer Tutucusu"/>
          <p:cNvSpPr>
            <a:spLocks noGrp="1"/>
          </p:cNvSpPr>
          <p:nvPr>
            <p:ph idx="1"/>
          </p:nvPr>
        </p:nvSpPr>
        <p:spPr>
          <a:xfrm>
            <a:off x="457200" y="1484784"/>
            <a:ext cx="8229600" cy="4641379"/>
          </a:xfrm>
        </p:spPr>
        <p:txBody>
          <a:bodyPr>
            <a:normAutofit fontScale="92500" lnSpcReduction="10000"/>
          </a:bodyPr>
          <a:lstStyle/>
          <a:p>
            <a:r>
              <a:rPr lang="tr-TR" dirty="0" smtClean="0"/>
              <a:t>Personel ders verme hareketliliği için faaliyet süresi, </a:t>
            </a:r>
            <a:r>
              <a:rPr lang="tr-TR" dirty="0" smtClean="0">
                <a:solidFill>
                  <a:srgbClr val="C00000"/>
                </a:solidFill>
              </a:rPr>
              <a:t>seyahat hariç en az 2 iş günü ve en fazla 2 ay </a:t>
            </a:r>
            <a:r>
              <a:rPr lang="tr-TR" dirty="0" smtClean="0"/>
              <a:t>olarak belirlenmiştir. Faaliyetin geçerli bir faaliyet olarak değerlendirilebilmesi için </a:t>
            </a:r>
            <a:r>
              <a:rPr lang="tr-TR" dirty="0" smtClean="0">
                <a:solidFill>
                  <a:srgbClr val="C00000"/>
                </a:solidFill>
              </a:rPr>
              <a:t>en az 8 ders saati</a:t>
            </a:r>
            <a:r>
              <a:rPr lang="tr-TR" dirty="0" smtClean="0"/>
              <a:t> ders verilmesi zorunludur. Faaliyetin daha uzun gerçekleştiği durumlarda, ders saatinin süreyle orantılı olarak artması gerekmektedir. </a:t>
            </a:r>
            <a:r>
              <a:rPr lang="tr-TR" dirty="0" smtClean="0">
                <a:solidFill>
                  <a:srgbClr val="C00000"/>
                </a:solidFill>
              </a:rPr>
              <a:t>2 günden az süre ile faaliyet gerçekleştirilmesi  ve verilmesi gerekenden daha az saat ders verildiği durumlarda yararlanıcıya herhangi bir hibe ödemesi yapılamaz.</a:t>
            </a:r>
            <a:endParaRPr lang="tr-TR" dirty="0">
              <a:solidFill>
                <a:srgbClr val="C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36712"/>
            <a:ext cx="8229600" cy="5289451"/>
          </a:xfrm>
        </p:spPr>
        <p:txBody>
          <a:bodyPr/>
          <a:lstStyle/>
          <a:p>
            <a:r>
              <a:rPr lang="tr-TR" dirty="0" smtClean="0"/>
              <a:t>Personel eğitim alma hareketliliği için faaliyet süresi </a:t>
            </a:r>
            <a:r>
              <a:rPr lang="tr-TR" dirty="0" smtClean="0">
                <a:solidFill>
                  <a:srgbClr val="C00000"/>
                </a:solidFill>
              </a:rPr>
              <a:t>seyahat hariç en az 2 iş günü, en fazla 2 ay </a:t>
            </a:r>
            <a:r>
              <a:rPr lang="tr-TR" dirty="0" smtClean="0"/>
              <a:t>olarak belirlenmiştir. Bu faaliyet kapsamında, katılım sertifikasında yararlanıcının </a:t>
            </a:r>
            <a:r>
              <a:rPr lang="tr-TR" dirty="0" smtClean="0">
                <a:solidFill>
                  <a:srgbClr val="C00000"/>
                </a:solidFill>
              </a:rPr>
              <a:t>2 günden az süre ile faaliyet gerçekleştirdiğinin görüldüğü durumlarda, faaliyet geçersiz kabul edilir ve yararlanıcıya herhangi bir hibe ödemesi yapılmaz.</a:t>
            </a:r>
            <a:endParaRPr lang="tr-TR" dirty="0">
              <a:solidFill>
                <a:srgbClr val="C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tx2"/>
                </a:solidFill>
              </a:rPr>
              <a:t>Seçim Sonrası Süreç:</a:t>
            </a:r>
            <a:endParaRPr lang="tr-TR" dirty="0">
              <a:solidFill>
                <a:schemeClr val="tx2"/>
              </a:solidFill>
            </a:endParaRPr>
          </a:p>
        </p:txBody>
      </p:sp>
      <p:sp>
        <p:nvSpPr>
          <p:cNvPr id="3" name="2 İçerik Yer Tutucusu"/>
          <p:cNvSpPr>
            <a:spLocks noGrp="1"/>
          </p:cNvSpPr>
          <p:nvPr>
            <p:ph idx="1"/>
          </p:nvPr>
        </p:nvSpPr>
        <p:spPr>
          <a:xfrm>
            <a:off x="323528" y="1412776"/>
            <a:ext cx="8496944" cy="4713387"/>
          </a:xfrm>
        </p:spPr>
        <p:txBody>
          <a:bodyPr/>
          <a:lstStyle/>
          <a:p>
            <a:r>
              <a:rPr lang="tr-TR" dirty="0" smtClean="0"/>
              <a:t>Seçilen personel ile faaliyet için hesaplanan azami hibe miktarını içeren hibe sözleşmesi imzalanır. Personele yapılacak ödeme oranı için </a:t>
            </a:r>
            <a:r>
              <a:rPr lang="tr-TR" dirty="0" smtClean="0">
                <a:solidFill>
                  <a:srgbClr val="C00000"/>
                </a:solidFill>
              </a:rPr>
              <a:t>%70 ile %100 </a:t>
            </a:r>
            <a:r>
              <a:rPr lang="tr-TR" dirty="0" smtClean="0"/>
              <a:t>arasında bir aralık belirlenir. Ödemenin hangi oranda olacağını yükseköğretim kurumu belirler ve tüm personel için aynı oranı kullanır.</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36712"/>
            <a:ext cx="8229600" cy="5289451"/>
          </a:xfrm>
        </p:spPr>
        <p:txBody>
          <a:bodyPr/>
          <a:lstStyle/>
          <a:p>
            <a:r>
              <a:rPr lang="tr-TR" dirty="0" smtClean="0"/>
              <a:t>Personel karşı kuruma gitmeden önce, ilk ödeme olarak, öngörülen toplam faaliyet süresi için hesaplanan </a:t>
            </a:r>
            <a:r>
              <a:rPr lang="tr-TR" dirty="0" smtClean="0">
                <a:solidFill>
                  <a:srgbClr val="C00000"/>
                </a:solidFill>
              </a:rPr>
              <a:t>güncelik ve mesafe hesaplayıcı </a:t>
            </a:r>
            <a:r>
              <a:rPr lang="tr-TR" dirty="0" smtClean="0"/>
              <a:t>aracılığı ile tespit edilen seyahat gideri toplamının, belirlenen orandaki kısmı ödenir.</a:t>
            </a:r>
          </a:p>
          <a:p>
            <a:r>
              <a:rPr lang="tr-TR" dirty="0" smtClean="0"/>
              <a:t>İkinci taksit, faaliyet dönemi sonunda, personele verilen katılım sertifikası ve pasaport giriş-çıkış tarihlerinde yer alan kesin gerçekleşme süresi dikkate alınarak yapılır.</a:t>
            </a:r>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TotalTime>
  <Words>872</Words>
  <Application>Microsoft Office PowerPoint</Application>
  <PresentationFormat>Ekran Gösterisi (4:3)</PresentationFormat>
  <Paragraphs>90</Paragraphs>
  <Slides>19</Slides>
  <Notes>0</Notes>
  <HiddenSlides>0</HiddenSlides>
  <MMClips>0</MMClips>
  <ScaleCrop>false</ScaleCrop>
  <HeadingPairs>
    <vt:vector size="4" baseType="variant">
      <vt:variant>
        <vt:lpstr>Tema</vt:lpstr>
      </vt:variant>
      <vt:variant>
        <vt:i4>1</vt:i4>
      </vt:variant>
      <vt:variant>
        <vt:lpstr>Slayt Başlıkları</vt:lpstr>
      </vt:variant>
      <vt:variant>
        <vt:i4>19</vt:i4>
      </vt:variant>
    </vt:vector>
  </HeadingPairs>
  <TitlesOfParts>
    <vt:vector size="20" baseType="lpstr">
      <vt:lpstr>Ofis Teması</vt:lpstr>
      <vt:lpstr>ERASMUS+ ANA EYLEM 1: BİREYLERİN ÖĞRENME HAREKETLİLİĞİ</vt:lpstr>
      <vt:lpstr>Personel Hareketliliği Faaliyetleri</vt:lpstr>
      <vt:lpstr>Personel Ders Verme Hareketliliği:</vt:lpstr>
      <vt:lpstr>Personel Eğitim Alma Hareketliliği:</vt:lpstr>
      <vt:lpstr>Slayt 5</vt:lpstr>
      <vt:lpstr>Personel Hareketliliğinde Süreler:</vt:lpstr>
      <vt:lpstr>Slayt 7</vt:lpstr>
      <vt:lpstr>Seçim Sonrası Süreç:</vt:lpstr>
      <vt:lpstr>Slayt 9</vt:lpstr>
      <vt:lpstr>Hibe Desteği:</vt:lpstr>
      <vt:lpstr>Slayt 11</vt:lpstr>
      <vt:lpstr>Seyahat Gideri Hesaplamaları:</vt:lpstr>
      <vt:lpstr>Slayt 13</vt:lpstr>
      <vt:lpstr>Slayt 14</vt:lpstr>
      <vt:lpstr>Personel Ders Verme Hareketliliği Belgeleri:</vt:lpstr>
      <vt:lpstr>Slayt 16</vt:lpstr>
      <vt:lpstr>Personel Eğitim Alma Hareketliliği Belgeleri:</vt:lpstr>
      <vt:lpstr>Slayt 18</vt:lpstr>
      <vt:lpstr>Slayt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ERASMUS+ ANA EYLEM 1: BİREYLERİN ÖĞRENME HAREKETLİLİĞİ</dc:title>
  <dc:creator>su</dc:creator>
  <cp:lastModifiedBy>su</cp:lastModifiedBy>
  <cp:revision>10</cp:revision>
  <dcterms:created xsi:type="dcterms:W3CDTF">2015-01-20T06:28:19Z</dcterms:created>
  <dcterms:modified xsi:type="dcterms:W3CDTF">2015-01-21T07:24:21Z</dcterms:modified>
</cp:coreProperties>
</file>